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85" r:id="rId3"/>
    <p:sldId id="294" r:id="rId4"/>
    <p:sldId id="293" r:id="rId5"/>
    <p:sldId id="288" r:id="rId6"/>
    <p:sldId id="292" r:id="rId7"/>
    <p:sldId id="277" r:id="rId8"/>
    <p:sldId id="276" r:id="rId9"/>
    <p:sldId id="279" r:id="rId10"/>
    <p:sldId id="283" r:id="rId11"/>
    <p:sldId id="286" r:id="rId12"/>
    <p:sldId id="289" r:id="rId13"/>
    <p:sldId id="290" r:id="rId14"/>
    <p:sldId id="291" r:id="rId15"/>
    <p:sldId id="280" r:id="rId16"/>
    <p:sldId id="281" r:id="rId17"/>
    <p:sldId id="282" r:id="rId18"/>
    <p:sldId id="278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84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48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01024-905C-4DCC-A193-C69C3ED09824}" type="datetimeFigureOut">
              <a:rPr lang="de-DE" smtClean="0"/>
              <a:t>15.12.2025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DDA13-904D-4444-87EA-D2AEB9CB6A5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9120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DA13-904D-4444-87EA-D2AEB9CB6A5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1393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ilinx/Vitis-AI/tree/master?tab=readme-ov-file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vino.ai/2025/index.html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ilinx/finn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stamp/stamp.jsp?tp=&amp;arnumber=8715013" TargetMode="External"/><Relationship Id="rId2" Type="http://schemas.openxmlformats.org/officeDocument/2006/relationships/hyperlink" Target="https://github.com/Xilinx/Vitis-AI/tree/master?tab=readme-ov-fil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stamp/stamp.jsp?tp=&amp;arnumber=8715013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s.toronto.edu/~kriz/cifar.html" TargetMode="External"/><Relationship Id="rId4" Type="http://schemas.openxmlformats.org/officeDocument/2006/relationships/hyperlink" Target="https://www.tensorflow.org/datasets/catalog/mnis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amd.com/r/en-US/pg338-dpu/DPU-Configuration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022F3-DD76-30F7-D07A-6F3994AEE0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l="10999" t="5824" r="8152" b="-1"/>
          <a:stretch/>
        </p:blipFill>
        <p:spPr>
          <a:xfrm>
            <a:off x="-2286" y="-1"/>
            <a:ext cx="9144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BD61B4A-47A0-CA7B-42CC-A02F61029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349" y="3703874"/>
            <a:ext cx="7344354" cy="205703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Educational Platforms for Learning AI on FPGA Hardware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8635" y="5375466"/>
            <a:ext cx="7344354" cy="1345394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rgbClr val="FFFFFF"/>
                </a:solidFill>
              </a:rPr>
              <a:t>Mohamed Abdo</a:t>
            </a:r>
          </a:p>
          <a:p>
            <a:pPr marL="0" indent="0" algn="ctr">
              <a:buNone/>
            </a:pPr>
            <a:r>
              <a:rPr lang="en-US" sz="1700" dirty="0">
                <a:solidFill>
                  <a:srgbClr val="FFFFFF"/>
                </a:solidFill>
              </a:rPr>
              <a:t>Hamm-Lippstadt University of Applied Sciences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chemeClr val="bg1"/>
                </a:solidFill>
              </a:rPr>
              <a:t>Prof. Dr. –Ing. Ali Hayek</a:t>
            </a:r>
            <a:endParaRPr lang="en-US" sz="17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700" dirty="0">
                <a:solidFill>
                  <a:srgbClr val="FFFFFF"/>
                </a:solidFill>
              </a:rPr>
              <a:t>[08.12.2026]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6AA78-BE3E-147E-F544-AA1669B65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Vitis AI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3EF28F4-3BEA-A170-58AC-2199B41051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69004"/>
            <a:ext cx="8229600" cy="398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8205ED-9B62-6001-98F8-81D8DC42ABF9}"/>
              </a:ext>
            </a:extLst>
          </p:cNvPr>
          <p:cNvSpPr txBox="1"/>
          <p:nvPr/>
        </p:nvSpPr>
        <p:spPr>
          <a:xfrm>
            <a:off x="352872" y="5990880"/>
            <a:ext cx="457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 err="1">
                <a:hlinkClick r:id="rId3"/>
              </a:rPr>
              <a:t>Xilinx</a:t>
            </a:r>
            <a:r>
              <a:rPr lang="de-DE" sz="1100" dirty="0">
                <a:hlinkClick r:id="rId3"/>
              </a:rPr>
              <a:t>/Vitis-AI: Vitis AI </a:t>
            </a:r>
            <a:r>
              <a:rPr lang="de-DE" sz="1100" dirty="0" err="1">
                <a:hlinkClick r:id="rId3"/>
              </a:rPr>
              <a:t>is</a:t>
            </a:r>
            <a:r>
              <a:rPr lang="de-DE" sz="1100" dirty="0">
                <a:hlinkClick r:id="rId3"/>
              </a:rPr>
              <a:t> </a:t>
            </a:r>
            <a:r>
              <a:rPr lang="de-DE" sz="1100" dirty="0" err="1">
                <a:hlinkClick r:id="rId3"/>
              </a:rPr>
              <a:t>Xilinx’s</a:t>
            </a:r>
            <a:r>
              <a:rPr lang="de-DE" sz="1100" dirty="0">
                <a:hlinkClick r:id="rId3"/>
              </a:rPr>
              <a:t> </a:t>
            </a:r>
            <a:r>
              <a:rPr lang="de-DE" sz="1100" dirty="0" err="1">
                <a:hlinkClick r:id="rId3"/>
              </a:rPr>
              <a:t>development</a:t>
            </a:r>
            <a:r>
              <a:rPr lang="de-DE" sz="1100" dirty="0">
                <a:hlinkClick r:id="rId3"/>
              </a:rPr>
              <a:t> </a:t>
            </a:r>
            <a:r>
              <a:rPr lang="de-DE" sz="1100" dirty="0" err="1">
                <a:hlinkClick r:id="rId3"/>
              </a:rPr>
              <a:t>stack</a:t>
            </a:r>
            <a:r>
              <a:rPr lang="de-DE" sz="1100" dirty="0">
                <a:hlinkClick r:id="rId3"/>
              </a:rPr>
              <a:t> </a:t>
            </a:r>
            <a:r>
              <a:rPr lang="de-DE" sz="1100" dirty="0" err="1">
                <a:hlinkClick r:id="rId3"/>
              </a:rPr>
              <a:t>for</a:t>
            </a:r>
            <a:r>
              <a:rPr lang="de-DE" sz="1100" dirty="0">
                <a:hlinkClick r:id="rId3"/>
              </a:rPr>
              <a:t> AI </a:t>
            </a:r>
            <a:r>
              <a:rPr lang="de-DE" sz="1100" dirty="0" err="1">
                <a:hlinkClick r:id="rId3"/>
              </a:rPr>
              <a:t>inference</a:t>
            </a:r>
            <a:r>
              <a:rPr lang="de-DE" sz="1100" dirty="0">
                <a:hlinkClick r:id="rId3"/>
              </a:rPr>
              <a:t> on </a:t>
            </a:r>
            <a:r>
              <a:rPr lang="de-DE" sz="1100" dirty="0" err="1">
                <a:hlinkClick r:id="rId3"/>
              </a:rPr>
              <a:t>Xilinx</a:t>
            </a:r>
            <a:r>
              <a:rPr lang="de-DE" sz="1100" dirty="0">
                <a:hlinkClick r:id="rId3"/>
              </a:rPr>
              <a:t> </a:t>
            </a:r>
            <a:r>
              <a:rPr lang="de-DE" sz="1100" dirty="0" err="1">
                <a:hlinkClick r:id="rId3"/>
              </a:rPr>
              <a:t>hardware</a:t>
            </a:r>
            <a:r>
              <a:rPr lang="de-DE" sz="1100" dirty="0">
                <a:hlinkClick r:id="rId3"/>
              </a:rPr>
              <a:t> </a:t>
            </a:r>
            <a:r>
              <a:rPr lang="de-DE" sz="1100" dirty="0" err="1">
                <a:hlinkClick r:id="rId3"/>
              </a:rPr>
              <a:t>platforms</a:t>
            </a:r>
            <a:r>
              <a:rPr lang="de-DE" sz="1100" dirty="0">
                <a:hlinkClick r:id="rId3"/>
              </a:rPr>
              <a:t>, </a:t>
            </a:r>
            <a:r>
              <a:rPr lang="de-DE" sz="1100" dirty="0" err="1">
                <a:hlinkClick r:id="rId3"/>
              </a:rPr>
              <a:t>including</a:t>
            </a:r>
            <a:r>
              <a:rPr lang="de-DE" sz="1100" dirty="0">
                <a:hlinkClick r:id="rId3"/>
              </a:rPr>
              <a:t> </a:t>
            </a:r>
            <a:r>
              <a:rPr lang="de-DE" sz="1100" dirty="0" err="1">
                <a:hlinkClick r:id="rId3"/>
              </a:rPr>
              <a:t>both</a:t>
            </a:r>
            <a:r>
              <a:rPr lang="de-DE" sz="1100" dirty="0">
                <a:hlinkClick r:id="rId3"/>
              </a:rPr>
              <a:t> </a:t>
            </a:r>
            <a:r>
              <a:rPr lang="de-DE" sz="1100" dirty="0" err="1">
                <a:hlinkClick r:id="rId3"/>
              </a:rPr>
              <a:t>edge</a:t>
            </a:r>
            <a:r>
              <a:rPr lang="de-DE" sz="1100" dirty="0">
                <a:hlinkClick r:id="rId3"/>
              </a:rPr>
              <a:t> </a:t>
            </a:r>
            <a:r>
              <a:rPr lang="de-DE" sz="1100" dirty="0" err="1">
                <a:hlinkClick r:id="rId3"/>
              </a:rPr>
              <a:t>devices</a:t>
            </a:r>
            <a:r>
              <a:rPr lang="de-DE" sz="1100" dirty="0">
                <a:hlinkClick r:id="rId3"/>
              </a:rPr>
              <a:t> and </a:t>
            </a:r>
            <a:r>
              <a:rPr lang="de-DE" sz="1100" dirty="0" err="1">
                <a:hlinkClick r:id="rId3"/>
              </a:rPr>
              <a:t>Alveo</a:t>
            </a:r>
            <a:r>
              <a:rPr lang="de-DE" sz="1100" dirty="0">
                <a:hlinkClick r:id="rId3"/>
              </a:rPr>
              <a:t> </a:t>
            </a:r>
            <a:r>
              <a:rPr lang="de-DE" sz="1100" dirty="0" err="1">
                <a:hlinkClick r:id="rId3"/>
              </a:rPr>
              <a:t>cards</a:t>
            </a:r>
            <a:r>
              <a:rPr lang="de-DE" sz="1100" dirty="0">
                <a:hlinkClick r:id="rId3"/>
              </a:rPr>
              <a:t>.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2374164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A81B2-944F-AB5B-9FDD-DBB9D16DE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Intel </a:t>
            </a:r>
            <a:r>
              <a:rPr lang="de-DE" dirty="0" err="1"/>
              <a:t>OpenVINO</a:t>
            </a:r>
            <a:endParaRPr lang="de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106F861-DE50-C825-AFFF-080D3DDBDB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263" y="1600200"/>
            <a:ext cx="7331473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819C0D-2528-4174-1537-40F572BE94D0}"/>
              </a:ext>
            </a:extLst>
          </p:cNvPr>
          <p:cNvSpPr txBox="1"/>
          <p:nvPr/>
        </p:nvSpPr>
        <p:spPr>
          <a:xfrm>
            <a:off x="536980" y="6124059"/>
            <a:ext cx="685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hlinkClick r:id="rId3"/>
              </a:rPr>
              <a:t>OpenVINO</a:t>
            </a:r>
            <a:r>
              <a:rPr lang="it-IT" dirty="0">
                <a:hlinkClick r:id="rId3"/>
              </a:rPr>
              <a:t> 2025.4 — </a:t>
            </a:r>
            <a:r>
              <a:rPr lang="it-IT" dirty="0" err="1">
                <a:hlinkClick r:id="rId3"/>
              </a:rPr>
              <a:t>OpenVINO</a:t>
            </a:r>
            <a:r>
              <a:rPr lang="it-IT" dirty="0">
                <a:hlinkClick r:id="rId3"/>
              </a:rPr>
              <a:t>™ </a:t>
            </a:r>
            <a:r>
              <a:rPr lang="it-IT" dirty="0" err="1">
                <a:hlinkClick r:id="rId3"/>
              </a:rPr>
              <a:t>documentation</a:t>
            </a:r>
            <a:r>
              <a:rPr lang="it-IT" dirty="0">
                <a:hlinkClick r:id="rId3"/>
              </a:rPr>
              <a:t> — Version(2025)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0885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4E888-16B0-8998-0009-8C804C110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Content Placeholder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4B16E48-D6EB-B060-0E71-8C4FEA022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9966" y="2741230"/>
            <a:ext cx="4807197" cy="26734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605146-DE6F-989C-719B-2C35B67E85EE}"/>
              </a:ext>
            </a:extLst>
          </p:cNvPr>
          <p:cNvSpPr txBox="1"/>
          <p:nvPr/>
        </p:nvSpPr>
        <p:spPr>
          <a:xfrm>
            <a:off x="359009" y="5648051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hlinkClick r:id="rId3"/>
              </a:rPr>
              <a:t>Xilinx</a:t>
            </a:r>
            <a:r>
              <a:rPr lang="de-DE" dirty="0">
                <a:hlinkClick r:id="rId3"/>
              </a:rPr>
              <a:t>/</a:t>
            </a:r>
            <a:r>
              <a:rPr lang="de-DE" dirty="0" err="1">
                <a:hlinkClick r:id="rId3"/>
              </a:rPr>
              <a:t>finn</a:t>
            </a:r>
            <a:r>
              <a:rPr lang="de-DE" dirty="0">
                <a:hlinkClick r:id="rId3"/>
              </a:rPr>
              <a:t>: </a:t>
            </a:r>
            <a:r>
              <a:rPr lang="de-DE" dirty="0" err="1">
                <a:hlinkClick r:id="rId3"/>
              </a:rPr>
              <a:t>Dataflow</a:t>
            </a:r>
            <a:r>
              <a:rPr lang="de-DE" dirty="0">
                <a:hlinkClick r:id="rId3"/>
              </a:rPr>
              <a:t> </a:t>
            </a:r>
            <a:r>
              <a:rPr lang="de-DE" dirty="0" err="1">
                <a:hlinkClick r:id="rId3"/>
              </a:rPr>
              <a:t>compiler</a:t>
            </a:r>
            <a:r>
              <a:rPr lang="de-DE" dirty="0">
                <a:hlinkClick r:id="rId3"/>
              </a:rPr>
              <a:t> </a:t>
            </a:r>
            <a:r>
              <a:rPr lang="de-DE" dirty="0" err="1">
                <a:hlinkClick r:id="rId3"/>
              </a:rPr>
              <a:t>for</a:t>
            </a:r>
            <a:r>
              <a:rPr lang="de-DE" dirty="0">
                <a:hlinkClick r:id="rId3"/>
              </a:rPr>
              <a:t> QNN </a:t>
            </a:r>
            <a:r>
              <a:rPr lang="de-DE" dirty="0" err="1">
                <a:hlinkClick r:id="rId3"/>
              </a:rPr>
              <a:t>inference</a:t>
            </a:r>
            <a:r>
              <a:rPr lang="de-DE" dirty="0">
                <a:hlinkClick r:id="rId3"/>
              </a:rPr>
              <a:t> on FPGAs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3994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50544-A1B9-375F-E02E-8C867A24B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SensiML</a:t>
            </a:r>
            <a:r>
              <a:rPr lang="de-DE" dirty="0"/>
              <a:t> – </a:t>
            </a:r>
            <a:r>
              <a:rPr lang="de-DE" dirty="0" err="1"/>
              <a:t>Picolo</a:t>
            </a:r>
            <a:r>
              <a:rPr lang="de-DE" dirty="0"/>
              <a:t> AI</a:t>
            </a:r>
          </a:p>
        </p:txBody>
      </p:sp>
      <p:pic>
        <p:nvPicPr>
          <p:cNvPr id="5" name="Content Placeholder 4" descr="A screenshot of a website&#10;&#10;AI-generated content may be incorrect.">
            <a:extLst>
              <a:ext uri="{FF2B5EF4-FFF2-40B4-BE49-F238E27FC236}">
                <a16:creationId xmlns:a16="http://schemas.microsoft.com/office/drawing/2014/main" id="{521C42BE-9E4D-DCB8-5858-4509A1C7F3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8979" y="1600200"/>
            <a:ext cx="4586042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06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C7DA5-AED2-1D8B-1FE0-04DCD649B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hls4ml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D5980E-38E7-C350-1949-E89969767136}"/>
              </a:ext>
            </a:extLst>
          </p:cNvPr>
          <p:cNvSpPr txBox="1"/>
          <p:nvPr/>
        </p:nvSpPr>
        <p:spPr>
          <a:xfrm>
            <a:off x="383556" y="4990823"/>
            <a:ext cx="80178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61666B"/>
                </a:solidFill>
                <a:effectLst/>
                <a:latin typeface="quote-cjk-patch"/>
              </a:rPr>
              <a:t>hls4ml</a:t>
            </a:r>
            <a:r>
              <a:rPr lang="en-US" b="0" i="0" dirty="0">
                <a:solidFill>
                  <a:srgbClr val="61666B"/>
                </a:solidFill>
                <a:effectLst/>
                <a:latin typeface="quote-cjk-patch"/>
              </a:rPr>
              <a:t> (High-Level Synthesis for Machine Learning) is an open-source framework for converting machine learning models (especially neural networks) into FPGA firmware. It allows researchers and engineers to deploy models on FPGAs with high performance and low latency.</a:t>
            </a:r>
            <a:endParaRPr lang="de-DE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7366E3-3E3E-708A-2032-C3DA1846F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56" y="1867177"/>
            <a:ext cx="4912374" cy="243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916AEF5-8B23-43E1-7CA4-6282B536F2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463" t="6357" r="6432" b="8950"/>
          <a:stretch>
            <a:fillRect/>
          </a:stretch>
        </p:blipFill>
        <p:spPr>
          <a:xfrm>
            <a:off x="5173654" y="1650052"/>
            <a:ext cx="3513146" cy="304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41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red and black electronic device&#10;&#10;AI-generated content may be incorrect.">
            <a:extLst>
              <a:ext uri="{FF2B5EF4-FFF2-40B4-BE49-F238E27FC236}">
                <a16:creationId xmlns:a16="http://schemas.microsoft.com/office/drawing/2014/main" id="{FB829E58-F582-70B3-7C8E-6AE625C68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7562" y="1600200"/>
            <a:ext cx="5368876" cy="4525963"/>
          </a:xfrm>
        </p:spPr>
      </p:pic>
    </p:spTree>
    <p:extLst>
      <p:ext uri="{BB962C8B-B14F-4D97-AF65-F5344CB8AC3E}">
        <p14:creationId xmlns:p14="http://schemas.microsoft.com/office/powerpoint/2010/main" val="2266337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D9568-FD8C-7B95-8BF4-B591101FF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29C0E-8AEF-33B1-69E9-12472B55C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SoC</a:t>
            </a:r>
            <a:r>
              <a:rPr lang="de-DE" dirty="0"/>
              <a:t> </a:t>
            </a:r>
          </a:p>
          <a:p>
            <a:endParaRPr lang="de-DE" dirty="0"/>
          </a:p>
        </p:txBody>
      </p:sp>
      <p:pic>
        <p:nvPicPr>
          <p:cNvPr id="5" name="Picture 4" descr="A close-up of a device&#10;&#10;AI-generated content may be incorrect.">
            <a:extLst>
              <a:ext uri="{FF2B5EF4-FFF2-40B4-BE49-F238E27FC236}">
                <a16:creationId xmlns:a16="http://schemas.microsoft.com/office/drawing/2014/main" id="{AD3390F0-3D25-1A56-7FE0-9FBEE39F9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70" y="2902326"/>
            <a:ext cx="5780373" cy="273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75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E18B9-3A20-B2B6-5F2F-0FA19BAC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recommandation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0AD26-71D9-2B26-38B2-9025BA677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Ultra96-V2  </a:t>
            </a:r>
            <a:r>
              <a:rPr lang="de-DE" dirty="0" err="1"/>
              <a:t>projects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8864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3B61F-C14F-C5CC-272F-A158FA699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How to Get Started with FPGA AI</a:t>
            </a:r>
            <a:br>
              <a:rPr lang="en-US" b="1" dirty="0"/>
            </a:br>
            <a:endParaRPr lang="de-DE" dirty="0"/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65A03EE-4B00-9BCC-C54E-58695EF0F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870519"/>
            <a:ext cx="8229600" cy="198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6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D525E-E43C-DE57-9408-F5A12C04D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TRADITIONAL FPGA COMPLEXITY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Traditional FPGA Workflow:</a:t>
            </a:r>
          </a:p>
          <a:p>
            <a:pPr marL="0" indent="0">
              <a:buNone/>
            </a:pPr>
            <a:r>
              <a:rPr lang="en-US" dirty="0"/>
              <a:t>AI Model → HDL Coding → Synthesis → Place &amp; Route → Bitstream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Barriers for Students:</a:t>
            </a:r>
          </a:p>
          <a:p>
            <a:pPr marL="0" indent="0">
              <a:buNone/>
            </a:pPr>
            <a:r>
              <a:rPr lang="en-US" dirty="0"/>
              <a:t>• Hardware Description Languages (VHDL/Verilog)</a:t>
            </a:r>
          </a:p>
          <a:p>
            <a:pPr marL="0" indent="0">
              <a:buNone/>
            </a:pPr>
            <a:r>
              <a:rPr lang="en-US" dirty="0"/>
              <a:t>• Complex vendor toolchains (</a:t>
            </a:r>
            <a:r>
              <a:rPr lang="en-US" dirty="0" err="1"/>
              <a:t>Vivado</a:t>
            </a:r>
            <a:r>
              <a:rPr lang="en-US" dirty="0"/>
              <a:t>/Quartus)</a:t>
            </a:r>
          </a:p>
          <a:p>
            <a:pPr marL="0" indent="0">
              <a:buNone/>
            </a:pPr>
            <a:r>
              <a:rPr lang="en-US" dirty="0"/>
              <a:t>• Steep learning curve for AI-focused students</a:t>
            </a:r>
          </a:p>
          <a:p>
            <a:pPr marL="0" indent="0">
              <a:buNone/>
            </a:pPr>
            <a:r>
              <a:rPr lang="en-US" dirty="0"/>
              <a:t>• Time-consuming design process</a:t>
            </a:r>
          </a:p>
        </p:txBody>
      </p:sp>
    </p:spTree>
    <p:extLst>
      <p:ext uri="{BB962C8B-B14F-4D97-AF65-F5344CB8AC3E}">
        <p14:creationId xmlns:p14="http://schemas.microsoft.com/office/powerpoint/2010/main" val="3008147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CF280-F422-38E1-BC73-903DA2F10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54" y="99072"/>
            <a:ext cx="7931960" cy="633625"/>
          </a:xfrm>
        </p:spPr>
        <p:txBody>
          <a:bodyPr>
            <a:normAutofit fontScale="90000"/>
          </a:bodyPr>
          <a:lstStyle/>
          <a:p>
            <a:r>
              <a:rPr lang="de-DE" dirty="0"/>
              <a:t>Motivation</a:t>
            </a:r>
          </a:p>
        </p:txBody>
      </p:sp>
      <p:pic>
        <p:nvPicPr>
          <p:cNvPr id="5" name="Content Placeholder 4" descr="A screenshot of a web page&#10;&#10;AI-generated content may be incorrect.">
            <a:extLst>
              <a:ext uri="{FF2B5EF4-FFF2-40B4-BE49-F238E27FC236}">
                <a16:creationId xmlns:a16="http://schemas.microsoft.com/office/drawing/2014/main" id="{2BA3BB78-FDBA-01D1-852D-B6EE83829B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b="18750"/>
          <a:stretch>
            <a:fillRect/>
          </a:stretch>
        </p:blipFill>
        <p:spPr>
          <a:xfrm>
            <a:off x="147917" y="732697"/>
            <a:ext cx="5999993" cy="1333385"/>
          </a:xfrm>
          <a:prstGeom prst="rect">
            <a:avLst/>
          </a:prstGeom>
        </p:spPr>
      </p:pic>
      <p:pic>
        <p:nvPicPr>
          <p:cNvPr id="7" name="Picture 6" descr="A screenshot of a web page&#10;&#10;AI-generated content may be incorrect.">
            <a:extLst>
              <a:ext uri="{FF2B5EF4-FFF2-40B4-BE49-F238E27FC236}">
                <a16:creationId xmlns:a16="http://schemas.microsoft.com/office/drawing/2014/main" id="{1A0C6D07-FDA2-4453-6068-7C778E73C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969" y="5000237"/>
            <a:ext cx="2300596" cy="1375655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9212D39-295C-CA6D-9C74-62CC8A62A8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2088" r="19234"/>
          <a:stretch>
            <a:fillRect/>
          </a:stretch>
        </p:blipFill>
        <p:spPr>
          <a:xfrm>
            <a:off x="236264" y="4301321"/>
            <a:ext cx="4947895" cy="1536398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9D67CA6-2AB5-9147-D365-C2540734D1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8675" y="3793111"/>
            <a:ext cx="2636289" cy="1536399"/>
          </a:xfrm>
          <a:prstGeom prst="rect">
            <a:avLst/>
          </a:prstGeom>
        </p:spPr>
      </p:pic>
      <p:pic>
        <p:nvPicPr>
          <p:cNvPr id="13" name="Picture 12" descr="A close-up of a logo&#10;&#10;AI-generated content may be incorrect.">
            <a:extLst>
              <a:ext uri="{FF2B5EF4-FFF2-40B4-BE49-F238E27FC236}">
                <a16:creationId xmlns:a16="http://schemas.microsoft.com/office/drawing/2014/main" id="{EB166B13-89D3-CEFB-A80D-BFF19978C4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1742" y="768810"/>
            <a:ext cx="2197647" cy="721808"/>
          </a:xfrm>
          <a:prstGeom prst="rect">
            <a:avLst/>
          </a:prstGeom>
        </p:spPr>
      </p:pic>
      <p:pic>
        <p:nvPicPr>
          <p:cNvPr id="15" name="Picture 1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A03E756-9B94-625D-D175-702F11502B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1742" y="1490618"/>
            <a:ext cx="2479560" cy="19439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352AB82-A3A2-65ED-F406-01BD05F6313E}"/>
              </a:ext>
            </a:extLst>
          </p:cNvPr>
          <p:cNvSpPr/>
          <p:nvPr/>
        </p:nvSpPr>
        <p:spPr>
          <a:xfrm>
            <a:off x="622897" y="1623163"/>
            <a:ext cx="1116918" cy="3375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74FA1DD-B671-4EFB-0A35-F7795EF96F7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33011"/>
          <a:stretch>
            <a:fillRect/>
          </a:stretch>
        </p:blipFill>
        <p:spPr>
          <a:xfrm>
            <a:off x="99889" y="2764998"/>
            <a:ext cx="5804189" cy="1093404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AA944B21-4987-2372-A6F5-94C97F69E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64" y="2449057"/>
            <a:ext cx="1419040" cy="26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376B07D-48E2-95A7-D2EE-919A7891678B}"/>
              </a:ext>
            </a:extLst>
          </p:cNvPr>
          <p:cNvSpPr txBox="1"/>
          <p:nvPr/>
        </p:nvSpPr>
        <p:spPr>
          <a:xfrm>
            <a:off x="1181356" y="6014174"/>
            <a:ext cx="3461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0070C0"/>
                </a:solidFill>
              </a:rPr>
              <a:t>Skills </a:t>
            </a:r>
            <a:r>
              <a:rPr lang="de-DE" sz="2800" dirty="0" err="1">
                <a:solidFill>
                  <a:srgbClr val="0070C0"/>
                </a:solidFill>
              </a:rPr>
              <a:t>Acquired</a:t>
            </a:r>
            <a:r>
              <a:rPr lang="de-DE" sz="2800" dirty="0">
                <a:solidFill>
                  <a:srgbClr val="0070C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0918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423D6-02CE-4E8A-87A2-C0CBBBE26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HIGH-LEVEL SYNTHESIS (HLS)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is HLS?</a:t>
            </a:r>
          </a:p>
          <a:p>
            <a:pPr marL="0" indent="0">
              <a:buNone/>
            </a:pPr>
            <a:r>
              <a:rPr lang="en-US" dirty="0"/>
              <a:t>• Converts C++/Python to hardware descriptions</a:t>
            </a:r>
          </a:p>
          <a:p>
            <a:pPr marL="0" indent="0">
              <a:buNone/>
            </a:pPr>
            <a:r>
              <a:rPr lang="en-US" dirty="0"/>
              <a:t>• Abstracts away HDL complexity</a:t>
            </a:r>
          </a:p>
          <a:p>
            <a:pPr marL="0" indent="0">
              <a:buNone/>
            </a:pPr>
            <a:r>
              <a:rPr lang="en-US" dirty="0"/>
              <a:t>• Enables algorithm-focused design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Educational Impact:</a:t>
            </a:r>
          </a:p>
          <a:p>
            <a:pPr marL="0" indent="0">
              <a:buNone/>
            </a:pPr>
            <a:r>
              <a:rPr lang="en-US" dirty="0"/>
              <a:t>• Students describe behavior, not hardware</a:t>
            </a:r>
          </a:p>
          <a:p>
            <a:pPr marL="0" indent="0">
              <a:buNone/>
            </a:pPr>
            <a:r>
              <a:rPr lang="en-US" dirty="0"/>
              <a:t>• Focus on AI algorithm optimization</a:t>
            </a:r>
          </a:p>
          <a:p>
            <a:pPr marL="0" indent="0">
              <a:buNone/>
            </a:pPr>
            <a:r>
              <a:rPr lang="en-US" dirty="0"/>
              <a:t>• Faster prototyping and experimentation</a:t>
            </a:r>
          </a:p>
          <a:p>
            <a:pPr marL="0" indent="0">
              <a:buNone/>
            </a:pPr>
            <a:r>
              <a:rPr lang="en-US" dirty="0"/>
              <a:t>• Bridges software-hardware gap</a:t>
            </a:r>
          </a:p>
        </p:txBody>
      </p:sp>
    </p:spTree>
    <p:extLst>
      <p:ext uri="{BB962C8B-B14F-4D97-AF65-F5344CB8AC3E}">
        <p14:creationId xmlns:p14="http://schemas.microsoft.com/office/powerpoint/2010/main" val="3797240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AF5B5-1F7A-B11C-263C-15A1F0B3C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QUANTIZATION: KEY TO EFFICIENCY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Mathematical Foundation:</a:t>
            </a:r>
          </a:p>
          <a:p>
            <a:pPr marL="0" indent="0">
              <a:buNone/>
            </a:pPr>
            <a:r>
              <a:rPr lang="en-US" dirty="0"/>
              <a:t>Q(x) = </a:t>
            </a:r>
            <a:r>
              <a:rPr lang="el-GR" dirty="0"/>
              <a:t>Δ · </a:t>
            </a:r>
            <a:r>
              <a:rPr lang="en-US" dirty="0"/>
              <a:t>round(x/</a:t>
            </a:r>
            <a:r>
              <a:rPr lang="el-GR" dirty="0"/>
              <a:t>Δ)</a:t>
            </a:r>
          </a:p>
          <a:p>
            <a:pPr marL="0" indent="0">
              <a:buNone/>
            </a:pPr>
            <a:r>
              <a:rPr lang="el-GR" dirty="0"/>
              <a:t>Δ = 2 · </a:t>
            </a:r>
            <a:r>
              <a:rPr lang="en-US" dirty="0"/>
              <a:t>max(|x|) / (2ᵇ - 1)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Three Approaches:</a:t>
            </a:r>
          </a:p>
          <a:p>
            <a:pPr marL="0" indent="0">
              <a:buNone/>
            </a:pPr>
            <a:r>
              <a:rPr lang="en-US" dirty="0"/>
              <a:t>1. Post-Training Quantization (PTQ)</a:t>
            </a:r>
          </a:p>
          <a:p>
            <a:pPr marL="0" indent="0">
              <a:buNone/>
            </a:pPr>
            <a:r>
              <a:rPr lang="en-US" dirty="0"/>
              <a:t>   - Simple but less accurate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Quantization-Aware Training (QAT)</a:t>
            </a:r>
          </a:p>
          <a:p>
            <a:pPr marL="0" indent="0">
              <a:buNone/>
            </a:pPr>
            <a:r>
              <a:rPr lang="en-US" dirty="0"/>
              <a:t>   - Accurate but complex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Extreme Quantization (1-2 bit)</a:t>
            </a:r>
          </a:p>
          <a:p>
            <a:pPr marL="0" indent="0">
              <a:buNone/>
            </a:pPr>
            <a:r>
              <a:rPr lang="en-US" dirty="0"/>
              <a:t>   - Maximum efficiency, specialized</a:t>
            </a:r>
          </a:p>
        </p:txBody>
      </p:sp>
    </p:spTree>
    <p:extLst>
      <p:ext uri="{BB962C8B-B14F-4D97-AF65-F5344CB8AC3E}">
        <p14:creationId xmlns:p14="http://schemas.microsoft.com/office/powerpoint/2010/main" val="2632524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08F5E-2443-722F-6887-7774021C6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PLATFORM COMPARISON: ACCESSIBILITY FOCUS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AMD PYNQ:</a:t>
            </a:r>
          </a:p>
          <a:p>
            <a:pPr marL="0" indent="0">
              <a:buNone/>
            </a:pPr>
            <a:r>
              <a:rPr lang="en-US" dirty="0"/>
              <a:t>• Python + </a:t>
            </a:r>
            <a:r>
              <a:rPr lang="en-US" dirty="0" err="1"/>
              <a:t>Jupyter</a:t>
            </a:r>
            <a:r>
              <a:rPr lang="en-US" dirty="0"/>
              <a:t> notebooks interface</a:t>
            </a:r>
          </a:p>
          <a:p>
            <a:pPr marL="0" indent="0">
              <a:buNone/>
            </a:pPr>
            <a:r>
              <a:rPr lang="en-US" dirty="0"/>
              <a:t>• Zynq boards with ARM + FPGA</a:t>
            </a:r>
          </a:p>
          <a:p>
            <a:pPr marL="0" indent="0">
              <a:buNone/>
            </a:pPr>
            <a:r>
              <a:rPr lang="en-US" dirty="0"/>
              <a:t>• Ideal for beginners</a:t>
            </a:r>
          </a:p>
          <a:p>
            <a:pPr marL="0" indent="0">
              <a:buNone/>
            </a:pPr>
            <a:r>
              <a:rPr lang="en-US" dirty="0"/>
              <a:t>• Rapid prototyping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Vitis AI:</a:t>
            </a:r>
          </a:p>
          <a:p>
            <a:pPr marL="0" indent="0">
              <a:buNone/>
            </a:pPr>
            <a:r>
              <a:rPr lang="en-US" dirty="0"/>
              <a:t>• Production-ready toolchain</a:t>
            </a:r>
          </a:p>
          <a:p>
            <a:pPr marL="0" indent="0">
              <a:buNone/>
            </a:pPr>
            <a:r>
              <a:rPr lang="en-US" dirty="0"/>
              <a:t>• Automated quantization</a:t>
            </a:r>
          </a:p>
          <a:p>
            <a:pPr marL="0" indent="0">
              <a:buNone/>
            </a:pPr>
            <a:r>
              <a:rPr lang="en-US" dirty="0"/>
              <a:t>• End-to-end deployment</a:t>
            </a:r>
          </a:p>
          <a:p>
            <a:pPr marL="0" indent="0">
              <a:buNone/>
            </a:pPr>
            <a:r>
              <a:rPr lang="en-US" dirty="0"/>
              <a:t>• Industry standards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Educational Value: Lowering entry barriers</a:t>
            </a:r>
          </a:p>
        </p:txBody>
      </p:sp>
    </p:spTree>
    <p:extLst>
      <p:ext uri="{BB962C8B-B14F-4D97-AF65-F5344CB8AC3E}">
        <p14:creationId xmlns:p14="http://schemas.microsoft.com/office/powerpoint/2010/main" val="2498833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E9075-0B38-9A42-4571-7B8EE2EFB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/>
              <a:t>PLATFORM COMPARISON: DEPTH FOCUS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hls4ml (High-Energy Physics):</a:t>
            </a:r>
          </a:p>
          <a:p>
            <a:pPr marL="0" indent="0">
              <a:buNone/>
            </a:pPr>
            <a:r>
              <a:rPr lang="en-US"/>
              <a:t>• Transparent model-to-hardware translation</a:t>
            </a:r>
          </a:p>
          <a:p>
            <a:pPr marL="0" indent="0">
              <a:buNone/>
            </a:pPr>
            <a:r>
              <a:rPr lang="en-US"/>
              <a:t>• Fine-grained quantization control</a:t>
            </a:r>
          </a:p>
          <a:p>
            <a:pPr marL="0" indent="0">
              <a:buNone/>
            </a:pPr>
            <a:r>
              <a:rPr lang="en-US"/>
              <a:t>• Educational focus: Understanding the process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FINN (Extreme Quantization):</a:t>
            </a:r>
          </a:p>
          <a:p>
            <a:pPr marL="0" indent="0">
              <a:buNone/>
            </a:pPr>
            <a:r>
              <a:rPr lang="en-US"/>
              <a:t>• Binary/ternary neural networks</a:t>
            </a:r>
          </a:p>
          <a:p>
            <a:pPr marL="0" indent="0">
              <a:buNone/>
            </a:pPr>
            <a:r>
              <a:rPr lang="en-US"/>
              <a:t>• Streaming dataflow architectures</a:t>
            </a:r>
          </a:p>
          <a:p>
            <a:pPr marL="0" indent="0">
              <a:buNone/>
            </a:pPr>
            <a:r>
              <a:rPr lang="en-US"/>
              <a:t>• Maximum efficiency demonstrations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Educational Value: Conceptual depth and transparency</a:t>
            </a:r>
          </a:p>
        </p:txBody>
      </p:sp>
    </p:spTree>
    <p:extLst>
      <p:ext uri="{BB962C8B-B14F-4D97-AF65-F5344CB8AC3E}">
        <p14:creationId xmlns:p14="http://schemas.microsoft.com/office/powerpoint/2010/main" val="2981832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BD826-857C-D5F2-279C-16A2A4CF3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/>
              <a:t>HANDS-ON WORKFLOW EXAMPLE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MNIST Classification on PYNQ-Z2: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1. Train &amp; Quantize</a:t>
            </a:r>
          </a:p>
          <a:p>
            <a:pPr marL="0" indent="0">
              <a:buNone/>
            </a:pPr>
            <a:r>
              <a:rPr lang="en-US" dirty="0"/>
              <a:t>   - </a:t>
            </a:r>
            <a:r>
              <a:rPr lang="en-US" dirty="0" err="1"/>
              <a:t>Keras</a:t>
            </a:r>
            <a:r>
              <a:rPr lang="en-US" dirty="0"/>
              <a:t>/TensorFlow model</a:t>
            </a:r>
          </a:p>
          <a:p>
            <a:pPr marL="0" indent="0">
              <a:buNone/>
            </a:pPr>
            <a:r>
              <a:rPr lang="en-US" dirty="0"/>
              <a:t>   - Precision reduction experiments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Configure hls4ml</a:t>
            </a:r>
          </a:p>
          <a:p>
            <a:pPr marL="0" indent="0">
              <a:buNone/>
            </a:pPr>
            <a:r>
              <a:rPr lang="en-US" dirty="0"/>
              <a:t>   - Layer-specific bit-widths</a:t>
            </a:r>
          </a:p>
          <a:p>
            <a:pPr marL="0" indent="0">
              <a:buNone/>
            </a:pPr>
            <a:r>
              <a:rPr lang="en-US" dirty="0"/>
              <a:t>   - Resource constraints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Hardware Optimization</a:t>
            </a:r>
          </a:p>
          <a:p>
            <a:pPr marL="0" indent="0">
              <a:buNone/>
            </a:pPr>
            <a:r>
              <a:rPr lang="en-US" dirty="0"/>
              <a:t>   - Parallelism vs resources</a:t>
            </a:r>
          </a:p>
          <a:p>
            <a:pPr marL="0" indent="0">
              <a:buNone/>
            </a:pPr>
            <a:r>
              <a:rPr lang="en-US" dirty="0"/>
              <a:t>   - Reuse factor adjustment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4. Generate &amp; Deploy</a:t>
            </a:r>
          </a:p>
          <a:p>
            <a:pPr marL="0" indent="0">
              <a:buNone/>
            </a:pPr>
            <a:r>
              <a:rPr lang="en-US" dirty="0"/>
              <a:t>   - HLS code generation</a:t>
            </a:r>
          </a:p>
          <a:p>
            <a:pPr marL="0" indent="0">
              <a:buNone/>
            </a:pPr>
            <a:r>
              <a:rPr lang="en-US" dirty="0"/>
              <a:t>   - Performance comparison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Learning Outcome: Complete hardware-software co-design understanding</a:t>
            </a:r>
          </a:p>
        </p:txBody>
      </p:sp>
    </p:spTree>
    <p:extLst>
      <p:ext uri="{BB962C8B-B14F-4D97-AF65-F5344CB8AC3E}">
        <p14:creationId xmlns:p14="http://schemas.microsoft.com/office/powerpoint/2010/main" val="513505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994AA-EB2A-1C43-1B28-4D7DF8762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EDUCATIONAL IMPACT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Democratization:</a:t>
            </a:r>
          </a:p>
          <a:p>
            <a:pPr marL="0" indent="0">
              <a:buNone/>
            </a:pPr>
            <a:r>
              <a:rPr lang="en-US" dirty="0"/>
              <a:t>• Lowers barrier for CS/AI students</a:t>
            </a:r>
          </a:p>
          <a:p>
            <a:pPr marL="0" indent="0">
              <a:buNone/>
            </a:pPr>
            <a:r>
              <a:rPr lang="en-US" dirty="0"/>
              <a:t>• No hardware expertise required initially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Conceptual Depth:</a:t>
            </a:r>
          </a:p>
          <a:p>
            <a:pPr marL="0" indent="0">
              <a:buNone/>
            </a:pPr>
            <a:r>
              <a:rPr lang="en-US" dirty="0"/>
              <a:t>• Hands-on quantization experience</a:t>
            </a:r>
          </a:p>
          <a:p>
            <a:pPr marL="0" indent="0">
              <a:buNone/>
            </a:pPr>
            <a:r>
              <a:rPr lang="en-US" dirty="0"/>
              <a:t>• Parallelism understanding</a:t>
            </a:r>
          </a:p>
          <a:p>
            <a:pPr marL="0" indent="0">
              <a:buNone/>
            </a:pPr>
            <a:r>
              <a:rPr lang="en-US" dirty="0"/>
              <a:t>• Resource constraint awareness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Systems Thinking:</a:t>
            </a:r>
          </a:p>
          <a:p>
            <a:pPr marL="0" indent="0">
              <a:buNone/>
            </a:pPr>
            <a:r>
              <a:rPr lang="en-US" dirty="0"/>
              <a:t>• Algorithm to silicon understanding</a:t>
            </a:r>
          </a:p>
          <a:p>
            <a:pPr marL="0" indent="0">
              <a:buNone/>
            </a:pPr>
            <a:r>
              <a:rPr lang="en-US" dirty="0"/>
              <a:t>• Cross-layer optimization skills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Innovation Stimulation:</a:t>
            </a:r>
          </a:p>
          <a:p>
            <a:pPr marL="0" indent="0">
              <a:buNone/>
            </a:pPr>
            <a:r>
              <a:rPr lang="en-US" dirty="0"/>
              <a:t>• Prototype novel accelerators</a:t>
            </a:r>
          </a:p>
          <a:p>
            <a:pPr marL="0" indent="0">
              <a:buNone/>
            </a:pPr>
            <a:r>
              <a:rPr lang="en-US" dirty="0"/>
              <a:t>• Research exploration</a:t>
            </a:r>
          </a:p>
        </p:txBody>
      </p:sp>
    </p:spTree>
    <p:extLst>
      <p:ext uri="{BB962C8B-B14F-4D97-AF65-F5344CB8AC3E}">
        <p14:creationId xmlns:p14="http://schemas.microsoft.com/office/powerpoint/2010/main" val="2263295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79AF0-A608-73F1-292C-228DE3A94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/>
              <a:t>IDENTIFIED CHALLENGES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Toolchain Complexity:</a:t>
            </a:r>
          </a:p>
          <a:p>
            <a:pPr marL="0" indent="0">
              <a:buNone/>
            </a:pPr>
            <a:r>
              <a:rPr lang="en-US" dirty="0"/>
              <a:t>• Vendor tools remain difficult</a:t>
            </a:r>
          </a:p>
          <a:p>
            <a:pPr marL="0" indent="0">
              <a:buNone/>
            </a:pPr>
            <a:r>
              <a:rPr lang="en-US" dirty="0"/>
              <a:t>• Installation and licensing issues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Resource Constraints:</a:t>
            </a:r>
          </a:p>
          <a:p>
            <a:pPr marL="0" indent="0">
              <a:buNone/>
            </a:pPr>
            <a:r>
              <a:rPr lang="en-US" dirty="0"/>
              <a:t>• Limited educational hardware</a:t>
            </a:r>
          </a:p>
          <a:p>
            <a:pPr marL="0" indent="0">
              <a:buNone/>
            </a:pPr>
            <a:r>
              <a:rPr lang="en-US" dirty="0"/>
              <a:t>• Overly simplified models required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Abstraction Leakage:</a:t>
            </a:r>
          </a:p>
          <a:p>
            <a:pPr marL="0" indent="0">
              <a:buNone/>
            </a:pPr>
            <a:r>
              <a:rPr lang="en-US" dirty="0"/>
              <a:t>• Debugging requires hardware knowledge</a:t>
            </a:r>
          </a:p>
          <a:p>
            <a:pPr marL="0" indent="0">
              <a:buNone/>
            </a:pPr>
            <a:r>
              <a:rPr lang="en-US" dirty="0"/>
              <a:t>• Cryptic error messages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Quantization Trade-offs:</a:t>
            </a:r>
          </a:p>
          <a:p>
            <a:pPr marL="0" indent="0">
              <a:buNone/>
            </a:pPr>
            <a:r>
              <a:rPr lang="en-US" dirty="0"/>
              <a:t>• Accuracy vs efficiency decisions</a:t>
            </a:r>
          </a:p>
          <a:p>
            <a:pPr marL="0" indent="0">
              <a:buNone/>
            </a:pPr>
            <a:r>
              <a:rPr lang="en-US" dirty="0"/>
              <a:t>• Numerical precision understanding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Curriculum Development:</a:t>
            </a:r>
          </a:p>
          <a:p>
            <a:pPr marL="0" indent="0">
              <a:buNone/>
            </a:pPr>
            <a:r>
              <a:rPr lang="en-US" dirty="0"/>
              <a:t>• Significant instructor effort</a:t>
            </a:r>
          </a:p>
          <a:p>
            <a:pPr marL="0" indent="0">
              <a:buNone/>
            </a:pPr>
            <a:r>
              <a:rPr lang="en-US" dirty="0"/>
              <a:t>• Balancing depth vs accessibility</a:t>
            </a:r>
          </a:p>
        </p:txBody>
      </p:sp>
    </p:spTree>
    <p:extLst>
      <p:ext uri="{BB962C8B-B14F-4D97-AF65-F5344CB8AC3E}">
        <p14:creationId xmlns:p14="http://schemas.microsoft.com/office/powerpoint/2010/main" val="2486050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B7E0E-D904-D236-AB4D-37E63D5B9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/>
              <a:t>RESEARCH DIRECTIONS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Cloud-Based Labs:</a:t>
            </a:r>
          </a:p>
          <a:p>
            <a:pPr marL="0" indent="0">
              <a:buNone/>
            </a:pPr>
            <a:r>
              <a:rPr lang="en-US" dirty="0"/>
              <a:t>• Eliminate local installation issues</a:t>
            </a:r>
          </a:p>
          <a:p>
            <a:pPr marL="0" indent="0">
              <a:buNone/>
            </a:pPr>
            <a:r>
              <a:rPr lang="en-US" dirty="0"/>
              <a:t>• Equitable access for all students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Enhanced Visualization:</a:t>
            </a:r>
          </a:p>
          <a:p>
            <a:pPr marL="0" indent="0">
              <a:buNone/>
            </a:pPr>
            <a:r>
              <a:rPr lang="en-US" dirty="0"/>
              <a:t>• Model-to-hardware mapping tools</a:t>
            </a:r>
          </a:p>
          <a:p>
            <a:pPr marL="0" indent="0">
              <a:buNone/>
            </a:pPr>
            <a:r>
              <a:rPr lang="en-US" dirty="0"/>
              <a:t>• Interactive debugging interfaces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Quantization Pedagogy:</a:t>
            </a:r>
          </a:p>
          <a:p>
            <a:pPr marL="0" indent="0">
              <a:buNone/>
            </a:pPr>
            <a:r>
              <a:rPr lang="en-US" dirty="0"/>
              <a:t>• Real-time precision analysis</a:t>
            </a:r>
          </a:p>
          <a:p>
            <a:pPr marL="0" indent="0">
              <a:buNone/>
            </a:pPr>
            <a:r>
              <a:rPr lang="en-US" dirty="0"/>
              <a:t>• Visual trade-off demonstrations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Broader Integration:</a:t>
            </a:r>
          </a:p>
          <a:p>
            <a:pPr marL="0" indent="0">
              <a:buNone/>
            </a:pPr>
            <a:r>
              <a:rPr lang="en-US" dirty="0"/>
              <a:t>• Embedded systems curriculum</a:t>
            </a:r>
          </a:p>
          <a:p>
            <a:pPr marL="0" indent="0">
              <a:buNone/>
            </a:pPr>
            <a:r>
              <a:rPr lang="en-US" dirty="0"/>
              <a:t>• Multi-platform comparisons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End-to-End Systems:</a:t>
            </a:r>
          </a:p>
          <a:p>
            <a:pPr marL="0" indent="0">
              <a:buNone/>
            </a:pPr>
            <a:r>
              <a:rPr lang="en-US" dirty="0"/>
              <a:t>• Sensor-to-actuator intelligent edge</a:t>
            </a:r>
          </a:p>
          <a:p>
            <a:pPr marL="0" indent="0">
              <a:buNone/>
            </a:pPr>
            <a:r>
              <a:rPr lang="en-US" dirty="0"/>
              <a:t>• Real-world application focus</a:t>
            </a:r>
          </a:p>
        </p:txBody>
      </p:sp>
    </p:spTree>
    <p:extLst>
      <p:ext uri="{BB962C8B-B14F-4D97-AF65-F5344CB8AC3E}">
        <p14:creationId xmlns:p14="http://schemas.microsoft.com/office/powerpoint/2010/main" val="1535647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0B504-9509-226F-FE6B-0ECAFD19A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INTRODUCING: EDUFLOW</a:t>
            </a:r>
          </a:p>
          <a:p>
            <a:pPr marL="0" indent="0">
              <a:buNone/>
            </a:pPr>
            <a:r>
              <a:rPr lang="en-US" dirty="0"/>
              <a:t>A Proposed Educational Platform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Vision:</a:t>
            </a:r>
          </a:p>
          <a:p>
            <a:pPr marL="0" indent="0">
              <a:buNone/>
            </a:pPr>
            <a:r>
              <a:rPr lang="en-US" dirty="0"/>
              <a:t>Progressive disclosure platform that grows with student expertise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Core Philosophy:</a:t>
            </a:r>
          </a:p>
          <a:p>
            <a:pPr marL="0" indent="0">
              <a:buNone/>
            </a:pPr>
            <a:r>
              <a:rPr lang="en-US" dirty="0"/>
              <a:t>• Start simple, reveal complexity gradually</a:t>
            </a:r>
          </a:p>
          <a:p>
            <a:pPr marL="0" indent="0">
              <a:buNone/>
            </a:pPr>
            <a:r>
              <a:rPr lang="en-US" dirty="0"/>
              <a:t>• Maintain conceptual transparency</a:t>
            </a:r>
          </a:p>
          <a:p>
            <a:pPr marL="0" indent="0">
              <a:buNone/>
            </a:pPr>
            <a:r>
              <a:rPr lang="en-US" dirty="0"/>
              <a:t>• Integrate best practices from existing platforms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Target Gap:</a:t>
            </a:r>
          </a:p>
          <a:p>
            <a:pPr marL="0" indent="0">
              <a:buNone/>
            </a:pPr>
            <a:r>
              <a:rPr lang="en-US" dirty="0"/>
              <a:t>Current platforms prioritize either accessibility OR depth</a:t>
            </a:r>
          </a:p>
          <a:p>
            <a:pPr marL="0" indent="0">
              <a:buNone/>
            </a:pPr>
            <a:r>
              <a:rPr lang="en-US" dirty="0" err="1"/>
              <a:t>EduFlow</a:t>
            </a:r>
            <a:r>
              <a:rPr lang="en-US" dirty="0"/>
              <a:t> delivers BOTH through progressive learning</a:t>
            </a:r>
          </a:p>
        </p:txBody>
      </p:sp>
    </p:spTree>
    <p:extLst>
      <p:ext uri="{BB962C8B-B14F-4D97-AF65-F5344CB8AC3E}">
        <p14:creationId xmlns:p14="http://schemas.microsoft.com/office/powerpoint/2010/main" val="17886400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31A9F-4B67-68A8-1461-EBC95E818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PLATFORM ARCHITECTURE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EduFlow</a:t>
            </a:r>
            <a:r>
              <a:rPr lang="en-US" dirty="0"/>
              <a:t> Architecture:</a:t>
            </a:r>
          </a:p>
          <a:p>
            <a:pPr marL="0" indent="0">
              <a:buNone/>
            </a:pPr>
            <a:r>
              <a:rPr lang="en-US" dirty="0"/>
              <a:t>[Web Interface] ←→ [Educational API Layer] ←→ [Abstraction Engine]</a:t>
            </a:r>
          </a:p>
          <a:p>
            <a:pPr marL="0" indent="0">
              <a:buNone/>
            </a:pPr>
            <a:r>
              <a:rPr lang="en-US" dirty="0"/>
              <a:t>                            ↓</a:t>
            </a:r>
          </a:p>
          <a:p>
            <a:pPr marL="0" indent="0">
              <a:buNone/>
            </a:pPr>
            <a:r>
              <a:rPr lang="en-US" dirty="0"/>
              <a:t>[Visual Debugger] ←→ [Hardware Abstraction] ←→ [Multi-Backend Support]</a:t>
            </a:r>
          </a:p>
          <a:p>
            <a:pPr marL="0" indent="0">
              <a:buNone/>
            </a:pPr>
            <a:r>
              <a:rPr lang="en-US" dirty="0"/>
              <a:t>                            ↓</a:t>
            </a:r>
          </a:p>
          <a:p>
            <a:pPr marL="0" indent="0">
              <a:buNone/>
            </a:pPr>
            <a:r>
              <a:rPr lang="en-US" dirty="0"/>
              <a:t>               [PYNQ]   [hls4ml]   [Vitis AI]   [FINN]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Key Components:</a:t>
            </a:r>
          </a:p>
          <a:p>
            <a:pPr marL="0" indent="0">
              <a:buNone/>
            </a:pPr>
            <a:r>
              <a:rPr lang="en-US" dirty="0"/>
              <a:t>• Unified Web Interface - Browser-based accessibility</a:t>
            </a:r>
          </a:p>
          <a:p>
            <a:pPr marL="0" indent="0">
              <a:buNone/>
            </a:pPr>
            <a:r>
              <a:rPr lang="en-US" dirty="0"/>
              <a:t>• Educational API - Simplified commands for beginners</a:t>
            </a:r>
          </a:p>
          <a:p>
            <a:pPr marL="0" indent="0">
              <a:buNone/>
            </a:pPr>
            <a:r>
              <a:rPr lang="en-US" dirty="0"/>
              <a:t>• Visualization Layer - Real-time hardware mapping</a:t>
            </a:r>
          </a:p>
          <a:p>
            <a:pPr marL="0" indent="0">
              <a:buNone/>
            </a:pPr>
            <a:r>
              <a:rPr lang="en-US" dirty="0"/>
              <a:t>• Multi-Backend - Leverages existing platforms</a:t>
            </a:r>
          </a:p>
          <a:p>
            <a:pPr marL="0" indent="0">
              <a:buNone/>
            </a:pPr>
            <a:r>
              <a:rPr lang="en-US" dirty="0"/>
              <a:t>• Progressive Mode - Reveals underlying commands</a:t>
            </a:r>
          </a:p>
        </p:txBody>
      </p:sp>
    </p:spTree>
    <p:extLst>
      <p:ext uri="{BB962C8B-B14F-4D97-AF65-F5344CB8AC3E}">
        <p14:creationId xmlns:p14="http://schemas.microsoft.com/office/powerpoint/2010/main" val="137787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DC46E-4A78-4BA0-D0AE-EF6D45504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9A10-38EA-8E24-43DA-CDD46D76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FPGA-AI?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AA873-CE00-65B1-F2EC-AC86B4ADE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3585"/>
            <a:ext cx="5035551" cy="5645149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200" b="1" dirty="0"/>
              <a:t>1- Standalone FPGAs:</a:t>
            </a:r>
          </a:p>
          <a:p>
            <a:pPr marL="0" indent="0">
              <a:lnSpc>
                <a:spcPct val="90000"/>
              </a:lnSpc>
              <a:buNone/>
            </a:pPr>
            <a:endParaRPr lang="en-US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1200" b="1" dirty="0" err="1"/>
              <a:t>Programmable</a:t>
            </a:r>
            <a:r>
              <a:rPr lang="de-DE" sz="1200" b="1" dirty="0"/>
              <a:t> </a:t>
            </a:r>
            <a:r>
              <a:rPr lang="de-DE" sz="1200" b="1" dirty="0" err="1"/>
              <a:t>Logic</a:t>
            </a:r>
            <a:r>
              <a:rPr lang="de-DE" sz="1200" b="1" dirty="0"/>
              <a:t> Blocks</a:t>
            </a:r>
            <a:endParaRPr lang="de-DE" sz="1200" dirty="0"/>
          </a:p>
          <a:p>
            <a:pPr marL="0" indent="0">
              <a:buNone/>
            </a:pPr>
            <a:r>
              <a:rPr lang="de-DE" sz="1200" b="1" dirty="0"/>
              <a:t>	</a:t>
            </a:r>
            <a:r>
              <a:rPr lang="de-DE" sz="1200" dirty="0" err="1"/>
              <a:t>Thousands</a:t>
            </a:r>
            <a:r>
              <a:rPr lang="de-DE" sz="1200" dirty="0"/>
              <a:t>/</a:t>
            </a:r>
            <a:r>
              <a:rPr lang="de-DE" sz="1200" dirty="0" err="1"/>
              <a:t>millions</a:t>
            </a:r>
            <a:r>
              <a:rPr lang="de-DE" sz="1200" dirty="0"/>
              <a:t> 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err="1"/>
              <a:t>identical</a:t>
            </a:r>
            <a:r>
              <a:rPr lang="de-DE" sz="1200" dirty="0"/>
              <a:t> </a:t>
            </a:r>
            <a:r>
              <a:rPr lang="de-DE" sz="1200" dirty="0" err="1"/>
              <a:t>units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	Basic digital </a:t>
            </a:r>
            <a:r>
              <a:rPr lang="de-DE" sz="1200" dirty="0" err="1"/>
              <a:t>components</a:t>
            </a:r>
            <a:r>
              <a:rPr lang="de-DE" sz="1200" dirty="0"/>
              <a:t>: LUTs, </a:t>
            </a:r>
            <a:r>
              <a:rPr lang="de-DE" sz="1200" dirty="0" err="1"/>
              <a:t>flip-flops</a:t>
            </a:r>
            <a:r>
              <a:rPr lang="de-DE" sz="1200" dirty="0"/>
              <a:t>, </a:t>
            </a:r>
            <a:r>
              <a:rPr lang="de-DE" sz="1200" dirty="0" err="1"/>
              <a:t>gates</a:t>
            </a:r>
            <a:endParaRPr lang="de-DE" sz="1200" dirty="0"/>
          </a:p>
          <a:p>
            <a:pPr marL="0" indent="0">
              <a:buNone/>
            </a:pPr>
            <a:r>
              <a:rPr lang="de-DE" sz="1200" b="1" dirty="0"/>
              <a:t>	</a:t>
            </a:r>
            <a:r>
              <a:rPr lang="de-DE" sz="1200" dirty="0"/>
              <a:t>Building </a:t>
            </a:r>
            <a:r>
              <a:rPr lang="de-DE" sz="1200" dirty="0" err="1"/>
              <a:t>blocks</a:t>
            </a:r>
            <a:r>
              <a:rPr lang="de-DE" sz="1200" dirty="0"/>
              <a:t> 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any</a:t>
            </a:r>
            <a:r>
              <a:rPr lang="de-DE" sz="1200" dirty="0"/>
              <a:t> digital </a:t>
            </a:r>
            <a:r>
              <a:rPr lang="de-DE" sz="1200" dirty="0" err="1"/>
              <a:t>circuit</a:t>
            </a:r>
            <a:r>
              <a:rPr lang="de-DE" sz="1200" dirty="0"/>
              <a:t> </a:t>
            </a:r>
            <a:r>
              <a:rPr lang="en-US" sz="1200" dirty="0"/>
              <a:t>without new silicon</a:t>
            </a:r>
          </a:p>
          <a:p>
            <a:pPr marL="0" indent="0">
              <a:buNone/>
            </a:pPr>
            <a:endParaRPr lang="de-DE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1200" b="1" dirty="0"/>
              <a:t> </a:t>
            </a:r>
            <a:r>
              <a:rPr lang="de-DE" sz="1200" b="1" dirty="0" err="1"/>
              <a:t>Programmable</a:t>
            </a:r>
            <a:r>
              <a:rPr lang="de-DE" sz="1200" b="1" dirty="0"/>
              <a:t> </a:t>
            </a:r>
            <a:r>
              <a:rPr lang="de-DE" sz="1200" b="1" dirty="0" err="1"/>
              <a:t>Interconnects</a:t>
            </a:r>
            <a:endParaRPr lang="de-DE" sz="1200" dirty="0"/>
          </a:p>
          <a:p>
            <a:pPr marL="457200" lvl="1" indent="0">
              <a:buNone/>
            </a:pPr>
            <a:r>
              <a:rPr lang="de-DE" sz="1200" dirty="0"/>
              <a:t>Re-</a:t>
            </a:r>
            <a:r>
              <a:rPr lang="de-DE" sz="1200" dirty="0" err="1"/>
              <a:t>routable</a:t>
            </a:r>
            <a:r>
              <a:rPr lang="de-DE" sz="1200" dirty="0"/>
              <a:t> </a:t>
            </a:r>
            <a:r>
              <a:rPr lang="de-DE" sz="1200" dirty="0" err="1"/>
              <a:t>wiring</a:t>
            </a:r>
            <a:r>
              <a:rPr lang="de-DE" sz="1200" dirty="0"/>
              <a:t> network</a:t>
            </a:r>
          </a:p>
          <a:p>
            <a:pPr marL="0" indent="0">
              <a:buNone/>
            </a:pPr>
            <a:r>
              <a:rPr lang="de-DE" sz="1200" dirty="0"/>
              <a:t>	</a:t>
            </a:r>
            <a:r>
              <a:rPr lang="de-DE" sz="1200" dirty="0" err="1"/>
              <a:t>Connects</a:t>
            </a:r>
            <a:r>
              <a:rPr lang="de-DE" sz="1200" dirty="0"/>
              <a:t> </a:t>
            </a:r>
            <a:r>
              <a:rPr lang="de-DE" sz="1200" dirty="0" err="1"/>
              <a:t>logic</a:t>
            </a:r>
            <a:r>
              <a:rPr lang="de-DE" sz="1200" dirty="0"/>
              <a:t> </a:t>
            </a:r>
            <a:r>
              <a:rPr lang="de-DE" sz="1200" dirty="0" err="1"/>
              <a:t>blocks</a:t>
            </a:r>
            <a:r>
              <a:rPr lang="de-DE" sz="1200" dirty="0"/>
              <a:t> in </a:t>
            </a:r>
            <a:r>
              <a:rPr lang="de-DE" sz="1200" dirty="0" err="1"/>
              <a:t>any</a:t>
            </a:r>
            <a:r>
              <a:rPr lang="de-DE" sz="1200" dirty="0"/>
              <a:t> </a:t>
            </a:r>
            <a:r>
              <a:rPr lang="de-DE" sz="1200" dirty="0" err="1"/>
              <a:t>configuration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	</a:t>
            </a:r>
            <a:r>
              <a:rPr lang="de-DE" sz="1200" dirty="0" err="1"/>
              <a:t>Enables</a:t>
            </a:r>
            <a:r>
              <a:rPr lang="de-DE" sz="1200" dirty="0"/>
              <a:t> </a:t>
            </a:r>
            <a:r>
              <a:rPr lang="de-DE" sz="1200" dirty="0" err="1"/>
              <a:t>custom</a:t>
            </a:r>
            <a:r>
              <a:rPr lang="de-DE" sz="1200" dirty="0"/>
              <a:t> </a:t>
            </a:r>
            <a:r>
              <a:rPr lang="de-DE" sz="1200" dirty="0" err="1"/>
              <a:t>circuit</a:t>
            </a:r>
            <a:r>
              <a:rPr lang="de-DE" sz="1200" dirty="0"/>
              <a:t> </a:t>
            </a:r>
            <a:r>
              <a:rPr lang="de-DE" sz="1200" dirty="0" err="1"/>
              <a:t>pathways</a:t>
            </a: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1200" b="1" dirty="0" err="1"/>
              <a:t>Hardened</a:t>
            </a:r>
            <a:r>
              <a:rPr lang="de-DE" sz="1200" b="1" dirty="0"/>
              <a:t> Components</a:t>
            </a:r>
            <a:r>
              <a:rPr lang="de-DE" sz="1200" dirty="0"/>
              <a:t> (Modern FPGAs)</a:t>
            </a:r>
          </a:p>
          <a:p>
            <a:pPr marL="0" indent="0">
              <a:buNone/>
            </a:pPr>
            <a:r>
              <a:rPr lang="de-DE" sz="1200" b="1" dirty="0"/>
              <a:t>	Fixed-</a:t>
            </a:r>
            <a:r>
              <a:rPr lang="de-DE" sz="1200" b="1" dirty="0" err="1"/>
              <a:t>function</a:t>
            </a:r>
            <a:r>
              <a:rPr lang="de-DE" sz="1200" b="1" dirty="0"/>
              <a:t> </a:t>
            </a:r>
            <a:r>
              <a:rPr lang="de-DE" sz="1200" b="1" dirty="0" err="1"/>
              <a:t>blocks</a:t>
            </a:r>
            <a:r>
              <a:rPr lang="de-DE" sz="1200" dirty="0"/>
              <a:t> 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efficiency</a:t>
            </a:r>
            <a:r>
              <a:rPr lang="de-DE" sz="1200" dirty="0"/>
              <a:t>:</a:t>
            </a:r>
          </a:p>
          <a:p>
            <a:pPr marL="457200" lvl="1" indent="0">
              <a:buNone/>
            </a:pPr>
            <a:r>
              <a:rPr lang="de-DE" sz="1200" b="1" dirty="0"/>
              <a:t>	</a:t>
            </a:r>
            <a:r>
              <a:rPr lang="de-DE" sz="1200" dirty="0"/>
              <a:t>DSP </a:t>
            </a:r>
            <a:r>
              <a:rPr lang="de-DE" sz="1200" dirty="0" err="1"/>
              <a:t>slices</a:t>
            </a:r>
            <a:r>
              <a:rPr lang="de-DE" sz="1200" dirty="0"/>
              <a:t>: </a:t>
            </a:r>
            <a:r>
              <a:rPr lang="de-DE" sz="1200" dirty="0" err="1"/>
              <a:t>Optimized</a:t>
            </a:r>
            <a:r>
              <a:rPr lang="de-DE" sz="1200" dirty="0"/>
              <a:t> </a:t>
            </a:r>
            <a:r>
              <a:rPr lang="de-DE" sz="1200" dirty="0" err="1"/>
              <a:t>math</a:t>
            </a:r>
            <a:r>
              <a:rPr lang="de-DE" sz="1200" dirty="0"/>
              <a:t> </a:t>
            </a:r>
            <a:r>
              <a:rPr lang="de-DE" sz="1200" dirty="0" err="1"/>
              <a:t>operations</a:t>
            </a:r>
            <a:endParaRPr lang="de-DE" sz="1200" dirty="0"/>
          </a:p>
          <a:p>
            <a:pPr marL="457200" lvl="1" indent="0">
              <a:buNone/>
            </a:pPr>
            <a:r>
              <a:rPr lang="de-DE" sz="1200" b="1" dirty="0"/>
              <a:t>	</a:t>
            </a:r>
            <a:r>
              <a:rPr lang="de-DE" sz="1200" dirty="0"/>
              <a:t>Block RAM (BRAM): </a:t>
            </a:r>
            <a:r>
              <a:rPr lang="de-DE" sz="1200" dirty="0" err="1"/>
              <a:t>High-speed</a:t>
            </a:r>
            <a:r>
              <a:rPr lang="de-DE" sz="1200" dirty="0"/>
              <a:t> </a:t>
            </a:r>
            <a:r>
              <a:rPr lang="de-DE" sz="1200" dirty="0" err="1"/>
              <a:t>memory</a:t>
            </a:r>
            <a:endParaRPr lang="de-DE" sz="1200" dirty="0"/>
          </a:p>
          <a:p>
            <a:pPr marL="457200" lvl="1" indent="0">
              <a:buNone/>
            </a:pPr>
            <a:r>
              <a:rPr lang="de-DE" sz="1200" b="1" dirty="0"/>
              <a:t>	</a:t>
            </a:r>
            <a:r>
              <a:rPr lang="de-DE" sz="1200" dirty="0"/>
              <a:t>AI </a:t>
            </a:r>
            <a:r>
              <a:rPr lang="de-DE" sz="1200" dirty="0" err="1"/>
              <a:t>Engines</a:t>
            </a:r>
            <a:r>
              <a:rPr lang="de-DE" sz="1200" dirty="0"/>
              <a:t>: Dedicated </a:t>
            </a:r>
            <a:r>
              <a:rPr lang="de-DE" sz="1200" dirty="0" err="1"/>
              <a:t>neural</a:t>
            </a:r>
            <a:r>
              <a:rPr lang="de-DE" sz="1200" dirty="0"/>
              <a:t> network </a:t>
            </a:r>
            <a:r>
              <a:rPr lang="de-DE" sz="1200" dirty="0" err="1"/>
              <a:t>hardware</a:t>
            </a:r>
            <a:r>
              <a:rPr lang="de-DE" sz="1200" dirty="0"/>
              <a:t> (AMD Versal)</a:t>
            </a:r>
          </a:p>
          <a:p>
            <a:pPr marL="457200" lvl="1" indent="0">
              <a:buNone/>
            </a:pPr>
            <a:endParaRPr lang="de-DE" sz="1200" dirty="0"/>
          </a:p>
          <a:p>
            <a:pPr marL="0" indent="0">
              <a:lnSpc>
                <a:spcPct val="90000"/>
              </a:lnSpc>
              <a:buNone/>
            </a:pPr>
            <a:endParaRPr lang="en-US" sz="1200" dirty="0"/>
          </a:p>
        </p:txBody>
      </p:sp>
      <p:pic>
        <p:nvPicPr>
          <p:cNvPr id="5" name="Picture 10" descr="What Is a Field-Programmable Gate Array (FPGA)? | Built In">
            <a:extLst>
              <a:ext uri="{FF2B5EF4-FFF2-40B4-BE49-F238E27FC236}">
                <a16:creationId xmlns:a16="http://schemas.microsoft.com/office/drawing/2014/main" id="{4CDA64D4-D70E-EBB9-36AB-7A9160CF0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13" r="25159" b="2"/>
          <a:stretch>
            <a:fillRect/>
          </a:stretch>
        </p:blipFill>
        <p:spPr bwMode="auto">
          <a:xfrm>
            <a:off x="6056779" y="1417638"/>
            <a:ext cx="2877671" cy="245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0F463347-26F9-D7BC-CCA3-FD2D69EC2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532" y="3654194"/>
            <a:ext cx="3404559" cy="16668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505531-ADC2-96A1-A693-46AD85806A87}"/>
              </a:ext>
            </a:extLst>
          </p:cNvPr>
          <p:cNvSpPr txBox="1"/>
          <p:nvPr/>
        </p:nvSpPr>
        <p:spPr>
          <a:xfrm>
            <a:off x="5256841" y="5226050"/>
            <a:ext cx="4838700" cy="103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90000"/>
              </a:lnSpc>
            </a:pPr>
            <a:r>
              <a:rPr lang="en-US" sz="1200" u="sng" dirty="0"/>
              <a:t>Unlike:</a:t>
            </a:r>
          </a:p>
          <a:p>
            <a:pPr>
              <a:lnSpc>
                <a:spcPct val="90000"/>
              </a:lnSpc>
            </a:pPr>
            <a:r>
              <a:rPr lang="en-US" sz="1200" b="1" dirty="0"/>
              <a:t>CPU</a:t>
            </a:r>
            <a:r>
              <a:rPr lang="en-US" sz="1200" dirty="0"/>
              <a:t>: Fixed hardware architecture, programmed with software</a:t>
            </a:r>
          </a:p>
          <a:p>
            <a:pPr>
              <a:lnSpc>
                <a:spcPct val="90000"/>
              </a:lnSpc>
            </a:pPr>
            <a:r>
              <a:rPr lang="en-US" sz="1200" b="1" dirty="0"/>
              <a:t>GPU</a:t>
            </a:r>
            <a:r>
              <a:rPr lang="en-US" sz="1200" dirty="0"/>
              <a:t>: Massively parallel, but still fixed-architecture processor</a:t>
            </a:r>
          </a:p>
          <a:p>
            <a:pPr algn="ctr">
              <a:lnSpc>
                <a:spcPct val="90000"/>
              </a:lnSpc>
            </a:pPr>
            <a:r>
              <a:rPr lang="de-DE" sz="1200" b="1" dirty="0"/>
              <a:t>FPGA </a:t>
            </a:r>
            <a:r>
              <a:rPr lang="de-DE" sz="1200" dirty="0"/>
              <a:t>fully </a:t>
            </a:r>
            <a:r>
              <a:rPr lang="de-DE" sz="1200" dirty="0" err="1"/>
              <a:t>reconfigurable</a:t>
            </a:r>
            <a:endParaRPr lang="de-DE" sz="12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4808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F24EF-03B4-A617-3396-515C8485D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MULTI-LEVEL FEATURES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Beginners:</a:t>
            </a:r>
          </a:p>
          <a:p>
            <a:pPr marL="0" indent="0">
              <a:buNone/>
            </a:pPr>
            <a:r>
              <a:rPr lang="en-US" dirty="0"/>
              <a:t>• Drag-and-drop model building</a:t>
            </a:r>
          </a:p>
          <a:p>
            <a:pPr marL="0" indent="0">
              <a:buNone/>
            </a:pPr>
            <a:r>
              <a:rPr lang="en-US" dirty="0"/>
              <a:t>• One-click deployment to FPGA</a:t>
            </a:r>
          </a:p>
          <a:p>
            <a:pPr marL="0" indent="0">
              <a:buNone/>
            </a:pPr>
            <a:r>
              <a:rPr lang="en-US" dirty="0"/>
              <a:t>• Interactive quantization sliders</a:t>
            </a:r>
          </a:p>
          <a:p>
            <a:pPr marL="0" indent="0">
              <a:buNone/>
            </a:pPr>
            <a:r>
              <a:rPr lang="en-US" dirty="0"/>
              <a:t>• Real-time performance feedback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Intermediate Students:</a:t>
            </a:r>
          </a:p>
          <a:p>
            <a:pPr marL="0" indent="0">
              <a:buNone/>
            </a:pPr>
            <a:r>
              <a:rPr lang="en-US" dirty="0"/>
              <a:t>• Exposed configuration parameters</a:t>
            </a:r>
          </a:p>
          <a:p>
            <a:pPr marL="0" indent="0">
              <a:buNone/>
            </a:pPr>
            <a:r>
              <a:rPr lang="en-US" dirty="0"/>
              <a:t>• Comparative analysis tools</a:t>
            </a:r>
          </a:p>
          <a:p>
            <a:pPr marL="0" indent="0">
              <a:buNone/>
            </a:pPr>
            <a:r>
              <a:rPr lang="en-US" dirty="0"/>
              <a:t>• Hardware resource visualization</a:t>
            </a:r>
          </a:p>
          <a:p>
            <a:pPr marL="0" indent="0">
              <a:buNone/>
            </a:pPr>
            <a:r>
              <a:rPr lang="en-US" dirty="0"/>
              <a:t>• Step-by-step workflow inspection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Advanced Students:</a:t>
            </a:r>
          </a:p>
          <a:p>
            <a:pPr marL="0" indent="0">
              <a:buNone/>
            </a:pPr>
            <a:r>
              <a:rPr lang="en-US" dirty="0"/>
              <a:t>• Full backend tool access</a:t>
            </a:r>
          </a:p>
          <a:p>
            <a:pPr marL="0" indent="0">
              <a:buNone/>
            </a:pPr>
            <a:r>
              <a:rPr lang="en-US" dirty="0"/>
              <a:t>• Custom optimization scripts</a:t>
            </a:r>
          </a:p>
          <a:p>
            <a:pPr marL="0" indent="0">
              <a:buNone/>
            </a:pPr>
            <a:r>
              <a:rPr lang="en-US" dirty="0"/>
              <a:t>• Research experiment setup</a:t>
            </a:r>
          </a:p>
          <a:p>
            <a:pPr marL="0" indent="0">
              <a:buNone/>
            </a:pPr>
            <a:r>
              <a:rPr lang="en-US" dirty="0"/>
              <a:t>• Performance profiling tools</a:t>
            </a:r>
          </a:p>
        </p:txBody>
      </p:sp>
    </p:spTree>
    <p:extLst>
      <p:ext uri="{BB962C8B-B14F-4D97-AF65-F5344CB8AC3E}">
        <p14:creationId xmlns:p14="http://schemas.microsoft.com/office/powerpoint/2010/main" val="3645958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C9973-27EF-EB9D-A591-2E603AD87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INTERACTIVE QUANTIZATION LAB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Precision Exploration:</a:t>
            </a:r>
          </a:p>
          <a:p>
            <a:pPr marL="0" indent="0">
              <a:buNone/>
            </a:pPr>
            <a:r>
              <a:rPr lang="en-US" dirty="0"/>
              <a:t>[FP32] ----[INT16]----[INT8]----[INT4]----[Binary]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Real-time Feedback:</a:t>
            </a:r>
          </a:p>
          <a:p>
            <a:pPr marL="0" indent="0">
              <a:buNone/>
            </a:pPr>
            <a:r>
              <a:rPr lang="en-US" dirty="0"/>
              <a:t>Accuracy:   98% → 96% → 92% → 85% → 72%</a:t>
            </a:r>
          </a:p>
          <a:p>
            <a:pPr marL="0" indent="0">
              <a:buNone/>
            </a:pPr>
            <a:r>
              <a:rPr lang="en-US" dirty="0"/>
              <a:t>Resources:  100% → 45% → 25% → 12% → 5%</a:t>
            </a:r>
          </a:p>
          <a:p>
            <a:pPr marL="0" indent="0">
              <a:buNone/>
            </a:pPr>
            <a:r>
              <a:rPr lang="en-US" dirty="0"/>
              <a:t>Latency:    10ms → 4ms → 2ms → 1ms → 0.5ms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Educational Value:</a:t>
            </a:r>
          </a:p>
          <a:p>
            <a:pPr marL="0" indent="0">
              <a:buNone/>
            </a:pPr>
            <a:r>
              <a:rPr lang="en-US" dirty="0"/>
              <a:t>• Immediate feedback on trade-offs</a:t>
            </a:r>
          </a:p>
          <a:p>
            <a:pPr marL="0" indent="0">
              <a:buNone/>
            </a:pPr>
            <a:r>
              <a:rPr lang="en-US" dirty="0"/>
              <a:t>• Visual understanding of precision impact</a:t>
            </a:r>
          </a:p>
          <a:p>
            <a:pPr marL="0" indent="0">
              <a:buNone/>
            </a:pPr>
            <a:r>
              <a:rPr lang="en-US" dirty="0"/>
              <a:t>• Encourages experimentation</a:t>
            </a:r>
          </a:p>
          <a:p>
            <a:pPr marL="0" indent="0">
              <a:buNone/>
            </a:pPr>
            <a:r>
              <a:rPr lang="en-US" dirty="0"/>
              <a:t>• Builds intuition for hardware constraints</a:t>
            </a:r>
          </a:p>
        </p:txBody>
      </p:sp>
    </p:spTree>
    <p:extLst>
      <p:ext uri="{BB962C8B-B14F-4D97-AF65-F5344CB8AC3E}">
        <p14:creationId xmlns:p14="http://schemas.microsoft.com/office/powerpoint/2010/main" val="1028611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CA846-6C9B-6BA9-3FDC-08E4FA115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REAL-TIME VISUALIZATION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FPGA Mapping Display:</a:t>
            </a:r>
          </a:p>
          <a:p>
            <a:pPr marL="0" indent="0">
              <a:buNone/>
            </a:pPr>
            <a:r>
              <a:rPr lang="en-US" dirty="0"/>
              <a:t>• Color-coded resource utilization</a:t>
            </a:r>
          </a:p>
          <a:p>
            <a:pPr marL="0" indent="0">
              <a:buNone/>
            </a:pPr>
            <a:r>
              <a:rPr lang="en-US" dirty="0"/>
              <a:t>• Animated data flow through layers</a:t>
            </a:r>
          </a:p>
          <a:p>
            <a:pPr marL="0" indent="0">
              <a:buNone/>
            </a:pPr>
            <a:r>
              <a:rPr lang="en-US" dirty="0"/>
              <a:t>• Parallelism visualization</a:t>
            </a:r>
          </a:p>
          <a:p>
            <a:pPr marL="0" indent="0">
              <a:buNone/>
            </a:pPr>
            <a:r>
              <a:rPr lang="en-US" dirty="0"/>
              <a:t>• Bottleneck identification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Learning Impact:</a:t>
            </a:r>
          </a:p>
          <a:p>
            <a:pPr marL="0" indent="0">
              <a:buNone/>
            </a:pPr>
            <a:r>
              <a:rPr lang="en-US" dirty="0"/>
              <a:t>• Concrete understanding of abstract concepts</a:t>
            </a:r>
          </a:p>
          <a:p>
            <a:pPr marL="0" indent="0">
              <a:buNone/>
            </a:pPr>
            <a:r>
              <a:rPr lang="en-US" dirty="0"/>
              <a:t>• Debugging assistance through visualization</a:t>
            </a:r>
          </a:p>
          <a:p>
            <a:pPr marL="0" indent="0">
              <a:buNone/>
            </a:pPr>
            <a:r>
              <a:rPr lang="en-US" dirty="0"/>
              <a:t>• Intuition development for hardware thinking</a:t>
            </a:r>
          </a:p>
          <a:p>
            <a:pPr marL="0" indent="0">
              <a:buNone/>
            </a:pPr>
            <a:r>
              <a:rPr lang="en-US" dirty="0"/>
              <a:t>• Connects software decisions to hardware consequences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Visual Debugging:</a:t>
            </a:r>
          </a:p>
          <a:p>
            <a:pPr marL="0" indent="0">
              <a:buNone/>
            </a:pPr>
            <a:r>
              <a:rPr lang="en-US" dirty="0"/>
              <a:t>• See why optimizations work or fail</a:t>
            </a:r>
          </a:p>
          <a:p>
            <a:pPr marL="0" indent="0">
              <a:buNone/>
            </a:pPr>
            <a:r>
              <a:rPr lang="en-US" dirty="0"/>
              <a:t>• Understand resource constraints visually</a:t>
            </a:r>
          </a:p>
          <a:p>
            <a:pPr marL="0" indent="0">
              <a:buNone/>
            </a:pPr>
            <a:r>
              <a:rPr lang="en-US" dirty="0"/>
              <a:t>• Learn hardware patterns through examples</a:t>
            </a:r>
          </a:p>
        </p:txBody>
      </p:sp>
    </p:spTree>
    <p:extLst>
      <p:ext uri="{BB962C8B-B14F-4D97-AF65-F5344CB8AC3E}">
        <p14:creationId xmlns:p14="http://schemas.microsoft.com/office/powerpoint/2010/main" val="13412809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E3118-5D81-DE1B-43E9-E1D388053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/>
              <a:t>DEVELOPMENT PHASES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Phase 1 (Months 1-6):</a:t>
            </a:r>
          </a:p>
          <a:p>
            <a:pPr marL="0" indent="0">
              <a:buNone/>
            </a:pPr>
            <a:r>
              <a:rPr lang="en-US" dirty="0"/>
              <a:t>• Basic web interface and PYNQ integration</a:t>
            </a:r>
          </a:p>
          <a:p>
            <a:pPr marL="0" indent="0">
              <a:buNone/>
            </a:pPr>
            <a:r>
              <a:rPr lang="en-US" dirty="0"/>
              <a:t>• Simple quantization visualization</a:t>
            </a:r>
          </a:p>
          <a:p>
            <a:pPr marL="0" indent="0">
              <a:buNone/>
            </a:pPr>
            <a:r>
              <a:rPr lang="en-US" dirty="0"/>
              <a:t>• Beginner-level exercises</a:t>
            </a:r>
          </a:p>
          <a:p>
            <a:pPr marL="0" indent="0">
              <a:buNone/>
            </a:pPr>
            <a:r>
              <a:rPr lang="en-US" dirty="0"/>
              <a:t>• Core educational API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Phase 2 (Months 7-12):</a:t>
            </a:r>
          </a:p>
          <a:p>
            <a:pPr marL="0" indent="0">
              <a:buNone/>
            </a:pPr>
            <a:r>
              <a:rPr lang="en-US" dirty="0"/>
              <a:t>• Advanced visualization tools</a:t>
            </a:r>
          </a:p>
          <a:p>
            <a:pPr marL="0" indent="0">
              <a:buNone/>
            </a:pPr>
            <a:r>
              <a:rPr lang="en-US" dirty="0"/>
              <a:t>• Multi-backend support (hls4ml, Vitis AI)</a:t>
            </a:r>
          </a:p>
          <a:p>
            <a:pPr marL="0" indent="0">
              <a:buNone/>
            </a:pPr>
            <a:r>
              <a:rPr lang="en-US" dirty="0"/>
              <a:t>• Intermediate curriculum</a:t>
            </a:r>
          </a:p>
          <a:p>
            <a:pPr marL="0" indent="0">
              <a:buNone/>
            </a:pPr>
            <a:r>
              <a:rPr lang="en-US" dirty="0"/>
              <a:t>• Comparative analysis features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Phase 3 (Months 13-18):</a:t>
            </a:r>
          </a:p>
          <a:p>
            <a:pPr marL="0" indent="0">
              <a:buNone/>
            </a:pPr>
            <a:r>
              <a:rPr lang="en-US" dirty="0"/>
              <a:t>• Research-level features</a:t>
            </a:r>
          </a:p>
          <a:p>
            <a:pPr marL="0" indent="0">
              <a:buNone/>
            </a:pPr>
            <a:r>
              <a:rPr lang="en-US" dirty="0"/>
              <a:t>• FINN integration for extreme quantization</a:t>
            </a:r>
          </a:p>
          <a:p>
            <a:pPr marL="0" indent="0">
              <a:buNone/>
            </a:pPr>
            <a:r>
              <a:rPr lang="en-US" dirty="0"/>
              <a:t>• Custom optimization support</a:t>
            </a:r>
          </a:p>
          <a:p>
            <a:pPr marL="0" indent="0">
              <a:buNone/>
            </a:pPr>
            <a:r>
              <a:rPr lang="en-US" dirty="0"/>
              <a:t>• Advanced learning paths</a:t>
            </a:r>
          </a:p>
          <a:p>
            <a:pPr marL="0" indent="0">
              <a:buNone/>
            </a:pPr>
            <a:r>
              <a:rPr lang="en-US" dirty="0"/>
              <a:t>• Publication-ready results export</a:t>
            </a:r>
          </a:p>
        </p:txBody>
      </p:sp>
    </p:spTree>
    <p:extLst>
      <p:ext uri="{BB962C8B-B14F-4D97-AF65-F5344CB8AC3E}">
        <p14:creationId xmlns:p14="http://schemas.microsoft.com/office/powerpoint/2010/main" val="24131964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55462-D547-3E31-BF95-01969D6F5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QUESTIONS &amp; DISCUSSION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Thank You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Discussion Points:</a:t>
            </a:r>
          </a:p>
          <a:p>
            <a:pPr marL="0" indent="0">
              <a:buNone/>
            </a:pPr>
            <a:r>
              <a:rPr lang="en-US" dirty="0"/>
              <a:t>• Your experience with existing </a:t>
            </a:r>
            <a:r>
              <a:rPr lang="en-US" dirty="0" err="1"/>
              <a:t>EduFPGA</a:t>
            </a:r>
            <a:r>
              <a:rPr lang="en-US" dirty="0"/>
              <a:t>-AI platforms?</a:t>
            </a:r>
          </a:p>
          <a:p>
            <a:pPr marL="0" indent="0">
              <a:buNone/>
            </a:pPr>
            <a:r>
              <a:rPr lang="en-US" dirty="0"/>
              <a:t>• Challenges in hardware-software education?</a:t>
            </a:r>
          </a:p>
          <a:p>
            <a:pPr marL="0" indent="0">
              <a:buNone/>
            </a:pPr>
            <a:r>
              <a:rPr lang="en-US" dirty="0"/>
              <a:t>• Interest in collaborative development?</a:t>
            </a:r>
          </a:p>
          <a:p>
            <a:pPr marL="0" indent="0">
              <a:buNone/>
            </a:pPr>
            <a:r>
              <a:rPr lang="en-US" dirty="0"/>
              <a:t>• Suggestions for </a:t>
            </a:r>
            <a:r>
              <a:rPr lang="en-US" dirty="0" err="1"/>
              <a:t>EduFlow</a:t>
            </a:r>
            <a:r>
              <a:rPr lang="en-US" dirty="0"/>
              <a:t> features?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Let's build the future of FPGA-AI education together!</a:t>
            </a:r>
          </a:p>
        </p:txBody>
      </p:sp>
    </p:spTree>
    <p:extLst>
      <p:ext uri="{BB962C8B-B14F-4D97-AF65-F5344CB8AC3E}">
        <p14:creationId xmlns:p14="http://schemas.microsoft.com/office/powerpoint/2010/main" val="757437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4D9E7-29EB-230A-B89C-ED4A0CAE2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Refrences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3B243-F902-E672-71AD-1904B02D4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600" dirty="0" err="1">
                <a:hlinkClick r:id="rId2"/>
              </a:rPr>
              <a:t>Xilinx</a:t>
            </a:r>
            <a:r>
              <a:rPr lang="de-DE" sz="1600" dirty="0">
                <a:hlinkClick r:id="rId2"/>
              </a:rPr>
              <a:t>/Vitis-AI: Vitis AI </a:t>
            </a:r>
            <a:r>
              <a:rPr lang="de-DE" sz="1600" dirty="0" err="1">
                <a:hlinkClick r:id="rId2"/>
              </a:rPr>
              <a:t>is</a:t>
            </a:r>
            <a:r>
              <a:rPr lang="de-DE" sz="1600" dirty="0">
                <a:hlinkClick r:id="rId2"/>
              </a:rPr>
              <a:t> </a:t>
            </a:r>
            <a:r>
              <a:rPr lang="de-DE" sz="1600" dirty="0" err="1">
                <a:hlinkClick r:id="rId2"/>
              </a:rPr>
              <a:t>Xilinx’s</a:t>
            </a:r>
            <a:r>
              <a:rPr lang="de-DE" sz="1600" dirty="0">
                <a:hlinkClick r:id="rId2"/>
              </a:rPr>
              <a:t> </a:t>
            </a:r>
            <a:r>
              <a:rPr lang="de-DE" sz="1600" dirty="0" err="1">
                <a:hlinkClick r:id="rId2"/>
              </a:rPr>
              <a:t>development</a:t>
            </a:r>
            <a:r>
              <a:rPr lang="de-DE" sz="1600" dirty="0">
                <a:hlinkClick r:id="rId2"/>
              </a:rPr>
              <a:t> </a:t>
            </a:r>
            <a:r>
              <a:rPr lang="de-DE" sz="1600" dirty="0" err="1">
                <a:hlinkClick r:id="rId2"/>
              </a:rPr>
              <a:t>stack</a:t>
            </a:r>
            <a:r>
              <a:rPr lang="de-DE" sz="1600" dirty="0">
                <a:hlinkClick r:id="rId2"/>
              </a:rPr>
              <a:t> </a:t>
            </a:r>
            <a:r>
              <a:rPr lang="de-DE" sz="1600" dirty="0" err="1">
                <a:hlinkClick r:id="rId2"/>
              </a:rPr>
              <a:t>for</a:t>
            </a:r>
            <a:r>
              <a:rPr lang="de-DE" sz="1600" dirty="0">
                <a:hlinkClick r:id="rId2"/>
              </a:rPr>
              <a:t> AI </a:t>
            </a:r>
            <a:r>
              <a:rPr lang="de-DE" sz="1600" dirty="0" err="1">
                <a:hlinkClick r:id="rId2"/>
              </a:rPr>
              <a:t>inference</a:t>
            </a:r>
            <a:r>
              <a:rPr lang="de-DE" sz="1600" dirty="0">
                <a:hlinkClick r:id="rId2"/>
              </a:rPr>
              <a:t> on </a:t>
            </a:r>
            <a:r>
              <a:rPr lang="de-DE" sz="1600" dirty="0" err="1">
                <a:hlinkClick r:id="rId2"/>
              </a:rPr>
              <a:t>Xilinx</a:t>
            </a:r>
            <a:r>
              <a:rPr lang="de-DE" sz="1600" dirty="0">
                <a:hlinkClick r:id="rId2"/>
              </a:rPr>
              <a:t> </a:t>
            </a:r>
            <a:r>
              <a:rPr lang="de-DE" sz="1600" dirty="0" err="1">
                <a:hlinkClick r:id="rId2"/>
              </a:rPr>
              <a:t>hardware</a:t>
            </a:r>
            <a:r>
              <a:rPr lang="de-DE" sz="1600" dirty="0">
                <a:hlinkClick r:id="rId2"/>
              </a:rPr>
              <a:t> </a:t>
            </a:r>
            <a:r>
              <a:rPr lang="de-DE" sz="1600" dirty="0" err="1">
                <a:hlinkClick r:id="rId2"/>
              </a:rPr>
              <a:t>platforms</a:t>
            </a:r>
            <a:r>
              <a:rPr lang="de-DE" sz="1600" dirty="0">
                <a:hlinkClick r:id="rId2"/>
              </a:rPr>
              <a:t>, </a:t>
            </a:r>
            <a:r>
              <a:rPr lang="de-DE" sz="1600" dirty="0" err="1">
                <a:hlinkClick r:id="rId2"/>
              </a:rPr>
              <a:t>including</a:t>
            </a:r>
            <a:r>
              <a:rPr lang="de-DE" sz="1600" dirty="0">
                <a:hlinkClick r:id="rId2"/>
              </a:rPr>
              <a:t> </a:t>
            </a:r>
            <a:r>
              <a:rPr lang="de-DE" sz="1600" dirty="0" err="1">
                <a:hlinkClick r:id="rId2"/>
              </a:rPr>
              <a:t>both</a:t>
            </a:r>
            <a:r>
              <a:rPr lang="de-DE" sz="1600" dirty="0">
                <a:hlinkClick r:id="rId2"/>
              </a:rPr>
              <a:t> </a:t>
            </a:r>
            <a:r>
              <a:rPr lang="de-DE" sz="1600" dirty="0" err="1">
                <a:hlinkClick r:id="rId2"/>
              </a:rPr>
              <a:t>edge</a:t>
            </a:r>
            <a:r>
              <a:rPr lang="de-DE" sz="1600" dirty="0">
                <a:hlinkClick r:id="rId2"/>
              </a:rPr>
              <a:t> </a:t>
            </a:r>
            <a:r>
              <a:rPr lang="de-DE" sz="1600" dirty="0" err="1">
                <a:hlinkClick r:id="rId2"/>
              </a:rPr>
              <a:t>devices</a:t>
            </a:r>
            <a:r>
              <a:rPr lang="de-DE" sz="1600" dirty="0">
                <a:hlinkClick r:id="rId2"/>
              </a:rPr>
              <a:t> and </a:t>
            </a:r>
            <a:r>
              <a:rPr lang="de-DE" sz="1600" dirty="0" err="1">
                <a:hlinkClick r:id="rId2"/>
              </a:rPr>
              <a:t>Alveo</a:t>
            </a:r>
            <a:r>
              <a:rPr lang="de-DE" sz="1600" dirty="0">
                <a:hlinkClick r:id="rId2"/>
              </a:rPr>
              <a:t> </a:t>
            </a:r>
            <a:r>
              <a:rPr lang="de-DE" sz="1600" dirty="0" err="1">
                <a:hlinkClick r:id="rId2"/>
              </a:rPr>
              <a:t>cards</a:t>
            </a:r>
            <a:r>
              <a:rPr lang="de-DE" sz="1600" dirty="0">
                <a:hlinkClick r:id="rId2"/>
              </a:rPr>
              <a:t>.</a:t>
            </a:r>
            <a:endParaRPr lang="de-DE" sz="1600" dirty="0"/>
          </a:p>
          <a:p>
            <a:endParaRPr lang="de-DE" sz="1600" dirty="0"/>
          </a:p>
          <a:p>
            <a:r>
              <a:rPr lang="de-DE" sz="1600" dirty="0">
                <a:hlinkClick r:id="rId3"/>
              </a:rPr>
              <a:t>IEEE </a:t>
            </a:r>
            <a:r>
              <a:rPr lang="de-DE" sz="1600" dirty="0" err="1">
                <a:hlinkClick r:id="rId3"/>
              </a:rPr>
              <a:t>Xplore</a:t>
            </a:r>
            <a:r>
              <a:rPr lang="de-DE" sz="1600" dirty="0">
                <a:hlinkClick r:id="rId3"/>
              </a:rPr>
              <a:t> </a:t>
            </a:r>
            <a:r>
              <a:rPr lang="de-DE" sz="1600" dirty="0" err="1">
                <a:hlinkClick r:id="rId3"/>
              </a:rPr>
              <a:t>Full</a:t>
            </a:r>
            <a:r>
              <a:rPr lang="de-DE" sz="1600" dirty="0">
                <a:hlinkClick r:id="rId3"/>
              </a:rPr>
              <a:t>-Text PDF: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764894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6CE16-227B-1BAE-CB1D-16BB23F2A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FPGA-AI?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30087-595D-58E4-3F6B-A8CA1B1B8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b="1" dirty="0" err="1"/>
              <a:t>SoC</a:t>
            </a:r>
            <a:r>
              <a:rPr lang="de-DE" b="1" dirty="0"/>
              <a:t> FPGA ex: </a:t>
            </a:r>
            <a:r>
              <a:rPr lang="de-DE" dirty="0" err="1"/>
              <a:t>Zynq</a:t>
            </a:r>
            <a:r>
              <a:rPr lang="de-DE" dirty="0"/>
              <a:t> </a:t>
            </a:r>
            <a:r>
              <a:rPr lang="de-DE" dirty="0" err="1"/>
              <a:t>UltraScale</a:t>
            </a:r>
            <a:r>
              <a:rPr lang="de-DE" dirty="0"/>
              <a:t>+ </a:t>
            </a:r>
            <a:r>
              <a:rPr lang="de-DE" dirty="0" err="1"/>
              <a:t>MPSoC</a:t>
            </a:r>
            <a:r>
              <a:rPr lang="de-DE" dirty="0"/>
              <a:t> CHIP</a:t>
            </a:r>
            <a:endParaRPr lang="de-DE" b="1" dirty="0"/>
          </a:p>
          <a:p>
            <a:pPr marL="0" indent="0">
              <a:buNone/>
            </a:pPr>
            <a:r>
              <a:rPr lang="en-US" b="1" dirty="0"/>
              <a:t>Power Efficiency:</a:t>
            </a:r>
            <a:r>
              <a:rPr lang="en-US" dirty="0"/>
              <a:t> The Fabric FPGA only activates the exact logic needed for the task; the processor handles complex software chores.</a:t>
            </a:r>
          </a:p>
          <a:p>
            <a:pPr marL="0" indent="0">
              <a:buNone/>
            </a:pPr>
            <a:endParaRPr lang="en-US" dirty="0"/>
          </a:p>
          <a:p>
            <a:r>
              <a:rPr lang="de-DE" b="1" dirty="0"/>
              <a:t> High-End FPGA: Data Center </a:t>
            </a:r>
            <a:r>
              <a:rPr lang="de-DE" b="1" dirty="0" err="1"/>
              <a:t>Acceleration</a:t>
            </a:r>
            <a:r>
              <a:rPr lang="de-DE" b="1" dirty="0"/>
              <a:t> (</a:t>
            </a:r>
            <a:r>
              <a:rPr lang="de-DE" b="1" dirty="0" err="1"/>
              <a:t>Alveo</a:t>
            </a:r>
            <a:r>
              <a:rPr lang="de-DE" b="1" dirty="0"/>
              <a:t>)</a:t>
            </a:r>
          </a:p>
          <a:p>
            <a:pPr marL="0" indent="0">
              <a:buNone/>
            </a:pPr>
            <a:r>
              <a:rPr lang="de-DE" b="1" dirty="0" err="1"/>
              <a:t>Huge</a:t>
            </a:r>
            <a:r>
              <a:rPr lang="de-DE" b="1" dirty="0"/>
              <a:t> FPGAs:</a:t>
            </a:r>
            <a:r>
              <a:rPr lang="de-DE" dirty="0"/>
              <a:t> </a:t>
            </a:r>
            <a:r>
              <a:rPr lang="de-DE" dirty="0" err="1"/>
              <a:t>Largest</a:t>
            </a:r>
            <a:r>
              <a:rPr lang="de-DE" dirty="0"/>
              <a:t> </a:t>
            </a:r>
            <a:r>
              <a:rPr lang="de-DE" dirty="0" err="1"/>
              <a:t>capacity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b="1" dirty="0"/>
          </a:p>
          <a:p>
            <a:r>
              <a:rPr lang="en-US" b="1" dirty="0"/>
              <a:t>High-Bandwidth Memory (HBM):</a:t>
            </a:r>
            <a:r>
              <a:rPr lang="en-US" dirty="0"/>
              <a:t> 16-32GB, ultra-fast access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b="1" dirty="0"/>
              <a:t>FPGA Hardware Flexibility.</a:t>
            </a:r>
            <a:r>
              <a:rPr lang="en-US" dirty="0"/>
              <a:t> Can be reconfigured to become any digital circuit.</a:t>
            </a:r>
          </a:p>
          <a:p>
            <a:endParaRPr lang="de-DE" dirty="0"/>
          </a:p>
        </p:txBody>
      </p:sp>
      <p:pic>
        <p:nvPicPr>
          <p:cNvPr id="4" name="Picture 6" descr="1673249542">
            <a:extLst>
              <a:ext uri="{FF2B5EF4-FFF2-40B4-BE49-F238E27FC236}">
                <a16:creationId xmlns:a16="http://schemas.microsoft.com/office/drawing/2014/main" id="{D0ED81D0-9C7E-B662-A123-20A6F421E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268" y="3022537"/>
            <a:ext cx="2215426" cy="152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037CDE21-835D-EB68-D9FC-2FA78138B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509" y="4934190"/>
            <a:ext cx="2248185" cy="147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728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chip with blue lights&#10;&#10;AI-generated content may be incorrect.">
            <a:extLst>
              <a:ext uri="{FF2B5EF4-FFF2-40B4-BE49-F238E27FC236}">
                <a16:creationId xmlns:a16="http://schemas.microsoft.com/office/drawing/2014/main" id="{12640313-452C-4B87-A76B-44EF726800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971" b="13113"/>
          <a:stretch>
            <a:fillRect/>
          </a:stretch>
        </p:blipFill>
        <p:spPr>
          <a:xfrm>
            <a:off x="1" y="1587"/>
            <a:ext cx="4467672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4459F-8ADD-A42E-AD8A-FC1AC540F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7673" y="460269"/>
            <a:ext cx="4559726" cy="598962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1200" b="1" dirty="0"/>
              <a:t>Flexibility &amp; Reconfigurability:</a:t>
            </a:r>
            <a:r>
              <a:rPr lang="en-US" sz="1200" dirty="0"/>
              <a:t> You can update the hardware architecture as your AI model evolves, unlike a fixed ASIC. This is ideal for rapidly changing algorithms or for deploying different models to the same hardware at different times.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endParaRPr lang="en-US" sz="1200" b="1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1200" b="1" dirty="0"/>
              <a:t>Low Latency:</a:t>
            </a:r>
            <a:r>
              <a:rPr lang="en-US" sz="1200" dirty="0"/>
              <a:t> Data flows directly through the custom circuit with minimal overhead, crucial for real-time applications. (Medical Application &amp; Linear regression </a:t>
            </a:r>
            <a:r>
              <a:rPr lang="en-US" sz="1200" dirty="0" err="1"/>
              <a:t>predection</a:t>
            </a:r>
            <a:r>
              <a:rPr lang="en-US" sz="1200" dirty="0"/>
              <a:t>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de-DE" sz="1200" dirty="0">
                <a:hlinkClick r:id="rId3"/>
              </a:rPr>
              <a:t>	IEEE </a:t>
            </a:r>
            <a:r>
              <a:rPr lang="de-DE" sz="1200" dirty="0" err="1">
                <a:hlinkClick r:id="rId3"/>
              </a:rPr>
              <a:t>Xplore</a:t>
            </a:r>
            <a:r>
              <a:rPr lang="de-DE" sz="1200" dirty="0">
                <a:hlinkClick r:id="rId3"/>
              </a:rPr>
              <a:t> </a:t>
            </a:r>
            <a:r>
              <a:rPr lang="de-DE" sz="1200" dirty="0" err="1">
                <a:hlinkClick r:id="rId3"/>
              </a:rPr>
              <a:t>Full</a:t>
            </a:r>
            <a:r>
              <a:rPr lang="de-DE" sz="1200" dirty="0">
                <a:hlinkClick r:id="rId3"/>
              </a:rPr>
              <a:t>-Text PDF:</a:t>
            </a:r>
            <a:endParaRPr lang="en-US" sz="12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endParaRPr lang="en-US" sz="12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1200" b="1" dirty="0"/>
              <a:t>Power Efficiency:</a:t>
            </a:r>
            <a:r>
              <a:rPr lang="en-US" sz="1200" dirty="0"/>
              <a:t> Because the circuit is custom-built for the task, it performs the exact operations needed with no wasted energy on fetching/decoding generic instructions.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/>
              <a:t>	And Deep neural networks (DNNs) require more computing 	power and storage than most mobile devices can provide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de-DE" sz="1200" dirty="0">
                <a:hlinkClick r:id="rId3"/>
              </a:rPr>
              <a:t>	IEEE </a:t>
            </a:r>
            <a:r>
              <a:rPr lang="de-DE" sz="1200" dirty="0" err="1">
                <a:hlinkClick r:id="rId3"/>
              </a:rPr>
              <a:t>Xplore</a:t>
            </a:r>
            <a:r>
              <a:rPr lang="de-DE" sz="1200" dirty="0">
                <a:hlinkClick r:id="rId3"/>
              </a:rPr>
              <a:t> </a:t>
            </a:r>
            <a:r>
              <a:rPr lang="de-DE" sz="1200" dirty="0" err="1">
                <a:hlinkClick r:id="rId3"/>
              </a:rPr>
              <a:t>Full</a:t>
            </a:r>
            <a:r>
              <a:rPr lang="de-DE" sz="1200" dirty="0">
                <a:hlinkClick r:id="rId3"/>
              </a:rPr>
              <a:t>-Text PDF:</a:t>
            </a:r>
            <a:endParaRPr lang="de-DE" sz="12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endParaRPr lang="en-US" sz="1200" b="1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endParaRPr lang="en-US" sz="1200" b="1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1200" b="1" dirty="0"/>
              <a:t>Parallelism:</a:t>
            </a:r>
            <a:r>
              <a:rPr lang="en-US" sz="1200" dirty="0"/>
              <a:t> You can design a circuit with hundreds or thousands of parallel processing elements, all working simultaneously on different parts of the data.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/>
              <a:t>	Memory-augmented neural networks (MANNs), which in </a:t>
            </a:r>
            <a:r>
              <a:rPr lang="en-US" sz="1200" dirty="0" err="1"/>
              <a:t>clude</a:t>
            </a:r>
            <a:r>
              <a:rPr lang="en-US" sz="1200" dirty="0"/>
              <a:t> 	memory networks which is difficult to parallelize on CPUs or 	GPUs.</a:t>
            </a:r>
            <a:r>
              <a:rPr lang="de-DE" sz="1200" dirty="0">
                <a:hlinkClick r:id="rId3"/>
              </a:rPr>
              <a:t> IEEE </a:t>
            </a:r>
            <a:r>
              <a:rPr lang="de-DE" sz="1200" dirty="0" err="1">
                <a:hlinkClick r:id="rId3"/>
              </a:rPr>
              <a:t>Xplore</a:t>
            </a:r>
            <a:r>
              <a:rPr lang="de-DE" sz="1200" dirty="0">
                <a:hlinkClick r:id="rId3"/>
              </a:rPr>
              <a:t> </a:t>
            </a:r>
            <a:r>
              <a:rPr lang="de-DE" sz="1200" dirty="0" err="1">
                <a:hlinkClick r:id="rId3"/>
              </a:rPr>
              <a:t>Full</a:t>
            </a:r>
            <a:r>
              <a:rPr lang="de-DE" sz="1200" dirty="0">
                <a:hlinkClick r:id="rId3"/>
              </a:rPr>
              <a:t>-Text PDF:</a:t>
            </a:r>
            <a:endParaRPr lang="en-US" sz="12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endParaRPr lang="de-DE" sz="12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1200" b="1" dirty="0"/>
              <a:t>Custom </a:t>
            </a:r>
            <a:r>
              <a:rPr lang="en-US" sz="1200" b="1" dirty="0" err="1"/>
              <a:t>Datapaths</a:t>
            </a:r>
            <a:r>
              <a:rPr lang="en-US" sz="1200" b="1" dirty="0"/>
              <a:t>:</a:t>
            </a:r>
            <a:r>
              <a:rPr lang="en-US" sz="1200" dirty="0"/>
              <a:t> You can design the exact bit-width needed (e.g., 8-bit integer for quantized models), avoiding the waste of generic 32-bit floating-point units in CPUs/GPUs.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2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endParaRPr lang="en-US" sz="1200" dirty="0"/>
          </a:p>
          <a:p>
            <a:pPr marL="0" indent="0">
              <a:lnSpc>
                <a:spcPct val="90000"/>
              </a:lnSpc>
              <a:buNone/>
            </a:pPr>
            <a:endParaRPr lang="en-US" sz="12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403894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DF51D-A923-6DFE-EC81-114BA78D8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Quantization</a:t>
            </a:r>
            <a:r>
              <a:rPr lang="de-DE" dirty="0"/>
              <a:t> &amp; </a:t>
            </a:r>
            <a:r>
              <a:rPr lang="de-DE" dirty="0" err="1"/>
              <a:t>Deployment</a:t>
            </a:r>
            <a:r>
              <a:rPr lang="de-DE" dirty="0"/>
              <a:t> FLOW</a:t>
            </a:r>
          </a:p>
        </p:txBody>
      </p:sp>
      <p:pic>
        <p:nvPicPr>
          <p:cNvPr id="4098" name="Picture 2" descr="A Hands-On Walkthrough on Model Quantization - Medoid AI">
            <a:extLst>
              <a:ext uri="{FF2B5EF4-FFF2-40B4-BE49-F238E27FC236}">
                <a16:creationId xmlns:a16="http://schemas.microsoft.com/office/drawing/2014/main" id="{933C7033-C65F-59E6-78F6-95E5DE27AE4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83048"/>
            <a:ext cx="4036793" cy="174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chieving FP32 Accuracy for INT8 Inference Using Quantization Aware ...">
            <a:extLst>
              <a:ext uri="{FF2B5EF4-FFF2-40B4-BE49-F238E27FC236}">
                <a16:creationId xmlns:a16="http://schemas.microsoft.com/office/drawing/2014/main" id="{C83F44BE-2053-9C6B-2AB0-B1A142D39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17" y="3987140"/>
            <a:ext cx="3285934" cy="184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Machine learning workflow | Theory">
            <a:extLst>
              <a:ext uri="{FF2B5EF4-FFF2-40B4-BE49-F238E27FC236}">
                <a16:creationId xmlns:a16="http://schemas.microsoft.com/office/drawing/2014/main" id="{F728C1B7-EA3D-3250-3474-3A5F7674A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22" y="1666875"/>
            <a:ext cx="5026132" cy="1936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29619A-A639-E61F-3AE9-1B669DE120A0}"/>
              </a:ext>
            </a:extLst>
          </p:cNvPr>
          <p:cNvSpPr txBox="1"/>
          <p:nvPr/>
        </p:nvSpPr>
        <p:spPr>
          <a:xfrm>
            <a:off x="174253" y="5770789"/>
            <a:ext cx="78466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  <a:spcAft>
                <a:spcPts val="1200"/>
              </a:spcAft>
            </a:pPr>
            <a:r>
              <a:rPr lang="en-US" b="1" i="0" dirty="0">
                <a:solidFill>
                  <a:srgbClr val="0F1115"/>
                </a:solidFill>
                <a:effectLst/>
                <a:latin typeface="quote-cjk-patch"/>
              </a:rPr>
              <a:t>Quantization</a:t>
            </a:r>
            <a:r>
              <a:rPr lang="en-US" b="0" i="0" dirty="0">
                <a:solidFill>
                  <a:srgbClr val="0F1115"/>
                </a:solidFill>
                <a:effectLst/>
                <a:latin typeface="quote-cjk-patch"/>
              </a:rPr>
              <a:t>: Convert 32-bit floats → 8-bit integers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de-DE" b="1" dirty="0" err="1"/>
              <a:t>Result</a:t>
            </a:r>
            <a:r>
              <a:rPr lang="de-DE" dirty="0"/>
              <a:t>: ~4x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, ~2-4x </a:t>
            </a:r>
            <a:r>
              <a:rPr lang="de-DE" dirty="0" err="1"/>
              <a:t>faster</a:t>
            </a:r>
            <a:r>
              <a:rPr lang="de-DE" dirty="0"/>
              <a:t>, minimal </a:t>
            </a:r>
            <a:r>
              <a:rPr lang="de-DE" dirty="0" err="1"/>
              <a:t>accuracy</a:t>
            </a:r>
            <a:r>
              <a:rPr lang="de-DE" dirty="0"/>
              <a:t> </a:t>
            </a:r>
            <a:r>
              <a:rPr lang="de-DE" dirty="0" err="1"/>
              <a:t>loss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6869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E7452-DAA4-062A-2375-D7742B9A6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Datasets: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DB84839-2105-7935-4FFD-2B0FB380B6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224280"/>
            <a:ext cx="4113030" cy="4525963"/>
          </a:xfrm>
          <a:prstGeom prst="rect">
            <a:avLst/>
          </a:prstGeom>
        </p:spPr>
      </p:pic>
      <p:pic>
        <p:nvPicPr>
          <p:cNvPr id="7" name="Picture 6" descr="A group of numbers in black squares&#10;&#10;AI-generated content may be incorrect.">
            <a:extLst>
              <a:ext uri="{FF2B5EF4-FFF2-40B4-BE49-F238E27FC236}">
                <a16:creationId xmlns:a16="http://schemas.microsoft.com/office/drawing/2014/main" id="{66DA5C2F-6135-39B4-7B10-E744B258A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844" y="2344423"/>
            <a:ext cx="3217365" cy="26238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13E6F8-42D1-32DD-94B1-B9532D0F453F}"/>
              </a:ext>
            </a:extLst>
          </p:cNvPr>
          <p:cNvSpPr txBox="1"/>
          <p:nvPr/>
        </p:nvSpPr>
        <p:spPr>
          <a:xfrm>
            <a:off x="5085080" y="207085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hlinkClick r:id="rId4"/>
              </a:rPr>
              <a:t>mnist</a:t>
            </a:r>
            <a:r>
              <a:rPr lang="de-DE" dirty="0">
                <a:hlinkClick r:id="rId4"/>
              </a:rPr>
              <a:t>  |  </a:t>
            </a:r>
            <a:r>
              <a:rPr lang="de-DE" dirty="0" err="1">
                <a:hlinkClick r:id="rId4"/>
              </a:rPr>
              <a:t>TensorFlow</a:t>
            </a:r>
            <a:r>
              <a:rPr lang="de-DE" dirty="0">
                <a:hlinkClick r:id="rId4"/>
              </a:rPr>
              <a:t> Datasets</a:t>
            </a:r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0A91F8-B68F-3FB5-6618-55A6AC62CFF2}"/>
              </a:ext>
            </a:extLst>
          </p:cNvPr>
          <p:cNvSpPr txBox="1"/>
          <p:nvPr/>
        </p:nvSpPr>
        <p:spPr>
          <a:xfrm>
            <a:off x="256540" y="751879"/>
            <a:ext cx="4828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5"/>
              </a:rPr>
              <a:t>CIFAR-10 and CIFAR-100 </a:t>
            </a:r>
            <a:r>
              <a:rPr lang="de-DE" dirty="0" err="1">
                <a:hlinkClick r:id="rId5"/>
              </a:rPr>
              <a:t>datasets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0373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AA795-07DB-C28E-0F3D-9B2B29C6E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headlines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DA839A1-FCF4-8B01-04DE-EDA366899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66018"/>
            <a:ext cx="3178921" cy="3266341"/>
          </a:xfrm>
          <a:prstGeom prst="rect">
            <a:avLst/>
          </a:prstGeom>
        </p:spPr>
      </p:pic>
      <p:pic>
        <p:nvPicPr>
          <p:cNvPr id="1026" name="Picture 2" descr="DPU-PYNQ v2.5.0 release -- now on 20+ boards - Announcements - PYNQ">
            <a:extLst>
              <a:ext uri="{FF2B5EF4-FFF2-40B4-BE49-F238E27FC236}">
                <a16:creationId xmlns:a16="http://schemas.microsoft.com/office/drawing/2014/main" id="{DC2AFAB8-4E75-C73E-22D3-140828A61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618" y="1166018"/>
            <a:ext cx="3651524" cy="190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DFFBC9-98FD-17EA-95B1-4A6F4C2C8E36}"/>
              </a:ext>
            </a:extLst>
          </p:cNvPr>
          <p:cNvSpPr txBox="1"/>
          <p:nvPr/>
        </p:nvSpPr>
        <p:spPr>
          <a:xfrm>
            <a:off x="3399850" y="3466794"/>
            <a:ext cx="4774578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1" dirty="0"/>
              <a:t>DPU = Deep Learning Processing Unit</a:t>
            </a:r>
            <a:r>
              <a:rPr lang="en-US" sz="700" dirty="0"/>
              <a:t> (Xilinx IP).</a:t>
            </a:r>
          </a:p>
          <a:p>
            <a:endParaRPr lang="en-US" sz="700" dirty="0"/>
          </a:p>
          <a:p>
            <a:r>
              <a:rPr lang="en-US" sz="700" b="1" dirty="0"/>
              <a:t>DPU</a:t>
            </a:r>
            <a:r>
              <a:rPr lang="en-US" sz="700" dirty="0"/>
              <a:t>: tiny low-power accelerator running directly on FPGA with customizable architectures</a:t>
            </a:r>
          </a:p>
          <a:p>
            <a:endParaRPr lang="en-US" sz="700" dirty="0"/>
          </a:p>
          <a:p>
            <a:r>
              <a:rPr lang="en-US" sz="700" b="1" dirty="0"/>
              <a:t>How it fits into PYNQ</a:t>
            </a:r>
          </a:p>
          <a:p>
            <a:r>
              <a:rPr lang="en-US" sz="700" dirty="0"/>
              <a:t>On PYNQ, the DPU is exposed like a Python library, so you can run inference using </a:t>
            </a:r>
            <a:r>
              <a:rPr lang="en-US" sz="700" b="1" dirty="0"/>
              <a:t>Python notebooks</a:t>
            </a:r>
            <a:r>
              <a:rPr lang="en-US" sz="700" dirty="0"/>
              <a:t> without writing HDL or Vitis AI C++ code.</a:t>
            </a:r>
          </a:p>
          <a:p>
            <a:r>
              <a:rPr lang="en-US" sz="700" dirty="0"/>
              <a:t>You load a </a:t>
            </a:r>
            <a:r>
              <a:rPr lang="en-US" sz="700" b="1" dirty="0"/>
              <a:t>bitstream</a:t>
            </a:r>
            <a:r>
              <a:rPr lang="en-US" sz="700" dirty="0"/>
              <a:t> that contains the DPU.</a:t>
            </a:r>
          </a:p>
          <a:p>
            <a:r>
              <a:rPr lang="en-US" sz="700" dirty="0"/>
              <a:t>Then use pre-built Python APIs to:</a:t>
            </a:r>
          </a:p>
          <a:p>
            <a:pPr lvl="1"/>
            <a:r>
              <a:rPr lang="en-US" sz="700" dirty="0"/>
              <a:t>load a model (</a:t>
            </a:r>
            <a:r>
              <a:rPr lang="en-US" sz="700" b="1" dirty="0"/>
              <a:t>.</a:t>
            </a:r>
            <a:r>
              <a:rPr lang="en-US" sz="700" b="1" dirty="0" err="1"/>
              <a:t>xmodel</a:t>
            </a:r>
            <a:r>
              <a:rPr lang="en-US" sz="700" dirty="0"/>
              <a:t> format)</a:t>
            </a:r>
          </a:p>
          <a:p>
            <a:pPr lvl="1"/>
            <a:r>
              <a:rPr lang="en-US" sz="700" dirty="0"/>
              <a:t>feed input tensors</a:t>
            </a:r>
          </a:p>
          <a:p>
            <a:pPr lvl="1"/>
            <a:r>
              <a:rPr lang="en-US" sz="700" dirty="0"/>
              <a:t>receive outputs</a:t>
            </a:r>
          </a:p>
          <a:p>
            <a:pPr lvl="1"/>
            <a:endParaRPr lang="en-US" sz="700" dirty="0"/>
          </a:p>
          <a:p>
            <a:pPr lvl="1"/>
            <a:r>
              <a:rPr lang="en-US" sz="700" dirty="0"/>
              <a:t>part of the </a:t>
            </a:r>
            <a:r>
              <a:rPr lang="en-US" sz="700" b="1" dirty="0"/>
              <a:t>Vitis AI</a:t>
            </a:r>
            <a:r>
              <a:rPr lang="en-US" sz="700" dirty="0"/>
              <a:t> ecosystem and targets:</a:t>
            </a:r>
            <a:r>
              <a:rPr lang="de-DE" sz="700" b="1" dirty="0" err="1"/>
              <a:t>Zynq</a:t>
            </a:r>
            <a:r>
              <a:rPr lang="de-DE" sz="700" b="1" dirty="0"/>
              <a:t> </a:t>
            </a:r>
            <a:r>
              <a:rPr lang="de-DE" sz="700" b="1" dirty="0" err="1"/>
              <a:t>UltraScale</a:t>
            </a:r>
            <a:r>
              <a:rPr lang="de-DE" sz="700" b="1" dirty="0"/>
              <a:t>+ </a:t>
            </a:r>
            <a:r>
              <a:rPr lang="de-DE" sz="700" b="1" dirty="0" err="1"/>
              <a:t>MPSoC</a:t>
            </a:r>
            <a:r>
              <a:rPr lang="de-DE" sz="700" dirty="0"/>
              <a:t> (e.g., ZCU102, ZCU104, Ultra96, KRIA)</a:t>
            </a:r>
          </a:p>
          <a:p>
            <a:pPr lvl="1"/>
            <a:endParaRPr lang="de-DE" sz="700" dirty="0"/>
          </a:p>
          <a:p>
            <a:r>
              <a:rPr lang="de-DE" sz="1050" b="1" dirty="0" err="1"/>
              <a:t>Why</a:t>
            </a:r>
            <a:r>
              <a:rPr lang="de-DE" sz="1050" b="1" dirty="0"/>
              <a:t> </a:t>
            </a:r>
            <a:r>
              <a:rPr lang="de-DE" sz="1050" b="1" dirty="0" err="1"/>
              <a:t>use</a:t>
            </a:r>
            <a:r>
              <a:rPr lang="de-DE" sz="1050" b="1" dirty="0"/>
              <a:t> DPU </a:t>
            </a:r>
            <a:r>
              <a:rPr lang="de-DE" sz="1050" b="1" dirty="0" err="1"/>
              <a:t>instead</a:t>
            </a:r>
            <a:r>
              <a:rPr lang="de-DE" sz="1050" b="1" dirty="0"/>
              <a:t> </a:t>
            </a:r>
            <a:r>
              <a:rPr lang="de-DE" sz="1050" b="1" dirty="0" err="1"/>
              <a:t>of</a:t>
            </a:r>
            <a:r>
              <a:rPr lang="de-DE" sz="1050" b="1" dirty="0"/>
              <a:t> CPU?</a:t>
            </a:r>
          </a:p>
          <a:p>
            <a:r>
              <a:rPr lang="de-DE" sz="1050" dirty="0"/>
              <a:t>Massive </a:t>
            </a:r>
            <a:r>
              <a:rPr lang="de-DE" sz="1050" dirty="0" err="1"/>
              <a:t>parallelism</a:t>
            </a:r>
            <a:r>
              <a:rPr lang="de-DE" sz="1050" dirty="0"/>
              <a:t> </a:t>
            </a:r>
            <a:r>
              <a:rPr lang="de-DE" sz="1050" dirty="0" err="1"/>
              <a:t>for</a:t>
            </a:r>
            <a:r>
              <a:rPr lang="de-DE" sz="1050" dirty="0"/>
              <a:t>:</a:t>
            </a:r>
          </a:p>
          <a:p>
            <a:pPr lvl="1"/>
            <a:r>
              <a:rPr lang="de-DE" sz="1050" dirty="0" err="1"/>
              <a:t>conv</a:t>
            </a:r>
            <a:r>
              <a:rPr lang="de-DE" sz="1050" dirty="0"/>
              <a:t> </a:t>
            </a:r>
            <a:r>
              <a:rPr lang="de-DE" sz="1050" dirty="0" err="1"/>
              <a:t>layers</a:t>
            </a:r>
            <a:endParaRPr lang="de-DE" sz="1050" dirty="0"/>
          </a:p>
          <a:p>
            <a:pPr lvl="1"/>
            <a:r>
              <a:rPr lang="de-DE" sz="1050" dirty="0" err="1"/>
              <a:t>pooling</a:t>
            </a:r>
            <a:endParaRPr lang="de-DE" sz="1050" dirty="0"/>
          </a:p>
          <a:p>
            <a:pPr lvl="1"/>
            <a:r>
              <a:rPr lang="de-DE" sz="1050" dirty="0" err="1"/>
              <a:t>batch</a:t>
            </a:r>
            <a:r>
              <a:rPr lang="de-DE" sz="1050" dirty="0"/>
              <a:t> </a:t>
            </a:r>
            <a:r>
              <a:rPr lang="de-DE" sz="1050" dirty="0" err="1"/>
              <a:t>normalization</a:t>
            </a:r>
            <a:endParaRPr lang="de-DE" sz="1050" dirty="0"/>
          </a:p>
          <a:p>
            <a:pPr lvl="1"/>
            <a:r>
              <a:rPr lang="de-DE" sz="1050" dirty="0" err="1"/>
              <a:t>activation</a:t>
            </a:r>
            <a:r>
              <a:rPr lang="de-DE" sz="1050" dirty="0"/>
              <a:t> </a:t>
            </a:r>
            <a:r>
              <a:rPr lang="de-DE" sz="1050" dirty="0" err="1"/>
              <a:t>functions</a:t>
            </a:r>
            <a:endParaRPr lang="de-DE" sz="1050" dirty="0"/>
          </a:p>
          <a:p>
            <a:r>
              <a:rPr lang="de-DE" sz="1050" dirty="0"/>
              <a:t>Lower </a:t>
            </a:r>
            <a:r>
              <a:rPr lang="de-DE" sz="1050" dirty="0" err="1"/>
              <a:t>latency</a:t>
            </a:r>
            <a:endParaRPr lang="de-DE" sz="1050" dirty="0"/>
          </a:p>
          <a:p>
            <a:r>
              <a:rPr lang="de-DE" sz="1050" dirty="0"/>
              <a:t>Lower power </a:t>
            </a:r>
            <a:r>
              <a:rPr lang="de-DE" sz="1050" dirty="0" err="1"/>
              <a:t>consumption</a:t>
            </a:r>
            <a:endParaRPr lang="de-DE" sz="1050" dirty="0"/>
          </a:p>
          <a:p>
            <a:r>
              <a:rPr lang="de-DE" sz="1050" dirty="0"/>
              <a:t>Real-time </a:t>
            </a:r>
            <a:r>
              <a:rPr lang="de-DE" sz="1050" dirty="0" err="1"/>
              <a:t>performance</a:t>
            </a:r>
            <a:r>
              <a:rPr lang="de-DE" sz="1050" dirty="0"/>
              <a:t> on </a:t>
            </a:r>
            <a:r>
              <a:rPr lang="de-DE" sz="1050" dirty="0" err="1"/>
              <a:t>edge</a:t>
            </a:r>
            <a:r>
              <a:rPr lang="de-DE" sz="1050" dirty="0"/>
              <a:t> AI </a:t>
            </a:r>
            <a:r>
              <a:rPr lang="de-DE" sz="1050" dirty="0" err="1"/>
              <a:t>devices</a:t>
            </a:r>
            <a:endParaRPr lang="de-DE" sz="1050" dirty="0"/>
          </a:p>
          <a:p>
            <a:r>
              <a:rPr lang="de-DE" sz="1050" dirty="0" err="1"/>
              <a:t>Typical</a:t>
            </a:r>
            <a:r>
              <a:rPr lang="de-DE" sz="1050" dirty="0"/>
              <a:t> </a:t>
            </a:r>
            <a:r>
              <a:rPr lang="de-DE" sz="1050" dirty="0" err="1"/>
              <a:t>speedups</a:t>
            </a:r>
            <a:r>
              <a:rPr lang="de-DE" sz="1050" dirty="0"/>
              <a:t>: </a:t>
            </a:r>
            <a:r>
              <a:rPr lang="de-DE" sz="1050" b="1" dirty="0"/>
              <a:t>20×–100×</a:t>
            </a:r>
            <a:r>
              <a:rPr lang="de-DE" sz="1050" dirty="0"/>
              <a:t> </a:t>
            </a:r>
            <a:r>
              <a:rPr lang="de-DE" sz="1050" dirty="0" err="1"/>
              <a:t>faster</a:t>
            </a:r>
            <a:r>
              <a:rPr lang="de-DE" sz="1050" dirty="0"/>
              <a:t> </a:t>
            </a:r>
            <a:r>
              <a:rPr lang="de-DE" sz="1050" dirty="0" err="1"/>
              <a:t>vs</a:t>
            </a:r>
            <a:r>
              <a:rPr lang="de-DE" sz="1050" dirty="0"/>
              <a:t> pure ARM CPU </a:t>
            </a:r>
            <a:r>
              <a:rPr lang="de-DE" sz="1050" dirty="0" err="1"/>
              <a:t>inference</a:t>
            </a:r>
            <a:r>
              <a:rPr lang="de-DE" sz="1050" dirty="0"/>
              <a:t>, </a:t>
            </a:r>
            <a:r>
              <a:rPr lang="de-DE" sz="1050" dirty="0" err="1"/>
              <a:t>depending</a:t>
            </a:r>
            <a:r>
              <a:rPr lang="de-DE" sz="1050" dirty="0"/>
              <a:t> on </a:t>
            </a:r>
            <a:r>
              <a:rPr lang="de-DE" sz="1050" dirty="0" err="1"/>
              <a:t>the</a:t>
            </a:r>
            <a:r>
              <a:rPr lang="de-DE" sz="1050" dirty="0"/>
              <a:t> network.</a:t>
            </a:r>
          </a:p>
          <a:p>
            <a:pPr lvl="1"/>
            <a:endParaRPr lang="en-US" sz="700" dirty="0"/>
          </a:p>
          <a:p>
            <a:endParaRPr lang="de-DE" sz="7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F221A1E-350B-EA78-B1FA-F7F518582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491" y="2425641"/>
            <a:ext cx="1956795" cy="194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B14F8123-9592-F72B-CEE0-9C85AA36E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3" y="4030976"/>
            <a:ext cx="2167321" cy="15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B5C377-89BB-9A6E-7673-5AFEBE3D4DBB}"/>
              </a:ext>
            </a:extLst>
          </p:cNvPr>
          <p:cNvSpPr txBox="1"/>
          <p:nvPr/>
        </p:nvSpPr>
        <p:spPr>
          <a:xfrm>
            <a:off x="586074" y="5535049"/>
            <a:ext cx="67669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>
                <a:hlinkClick r:id="rId6"/>
              </a:rPr>
              <a:t>DPU </a:t>
            </a:r>
            <a:r>
              <a:rPr lang="de-DE" sz="1100" dirty="0" err="1">
                <a:hlinkClick r:id="rId6"/>
              </a:rPr>
              <a:t>Configuration</a:t>
            </a:r>
            <a:r>
              <a:rPr lang="de-DE" sz="1100" dirty="0">
                <a:hlinkClick r:id="rId6"/>
              </a:rPr>
              <a:t> • DPUCZDX8G </a:t>
            </a:r>
            <a:r>
              <a:rPr lang="de-DE" sz="1100" dirty="0" err="1">
                <a:hlinkClick r:id="rId6"/>
              </a:rPr>
              <a:t>for</a:t>
            </a:r>
            <a:r>
              <a:rPr lang="de-DE" sz="1100" dirty="0">
                <a:hlinkClick r:id="rId6"/>
              </a:rPr>
              <a:t> </a:t>
            </a:r>
            <a:r>
              <a:rPr lang="de-DE" sz="1100" dirty="0" err="1">
                <a:hlinkClick r:id="rId6"/>
              </a:rPr>
              <a:t>Zynq</a:t>
            </a:r>
            <a:r>
              <a:rPr lang="de-DE" sz="1100" dirty="0">
                <a:hlinkClick r:id="rId6"/>
              </a:rPr>
              <a:t> </a:t>
            </a:r>
            <a:r>
              <a:rPr lang="de-DE" sz="1100" dirty="0" err="1">
                <a:hlinkClick r:id="rId6"/>
              </a:rPr>
              <a:t>UltraScale</a:t>
            </a:r>
            <a:r>
              <a:rPr lang="de-DE" sz="1100" dirty="0">
                <a:hlinkClick r:id="rId6"/>
              </a:rPr>
              <a:t>+ </a:t>
            </a:r>
            <a:r>
              <a:rPr lang="de-DE" sz="1100" dirty="0" err="1">
                <a:hlinkClick r:id="rId6"/>
              </a:rPr>
              <a:t>MPSoCs</a:t>
            </a:r>
            <a:r>
              <a:rPr lang="de-DE" sz="1100" dirty="0">
                <a:hlinkClick r:id="rId6"/>
              </a:rPr>
              <a:t> </a:t>
            </a:r>
            <a:r>
              <a:rPr lang="de-DE" sz="1100" dirty="0" err="1">
                <a:hlinkClick r:id="rId6"/>
              </a:rPr>
              <a:t>Product</a:t>
            </a:r>
            <a:r>
              <a:rPr lang="de-DE" sz="1100" dirty="0">
                <a:hlinkClick r:id="rId6"/>
              </a:rPr>
              <a:t> Guide (PG338) • Reader • AMD Technical Information Portal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079861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computer chip&#10;&#10;AI-generated content may be incorrect.">
            <a:extLst>
              <a:ext uri="{FF2B5EF4-FFF2-40B4-BE49-F238E27FC236}">
                <a16:creationId xmlns:a16="http://schemas.microsoft.com/office/drawing/2014/main" id="{7C43FC29-F3F2-0A34-F8C4-AD372B912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3490" y="1600200"/>
            <a:ext cx="5937019" cy="4525963"/>
          </a:xfrm>
        </p:spPr>
      </p:pic>
    </p:spTree>
    <p:extLst>
      <p:ext uri="{BB962C8B-B14F-4D97-AF65-F5344CB8AC3E}">
        <p14:creationId xmlns:p14="http://schemas.microsoft.com/office/powerpoint/2010/main" val="2204158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5C58B4C-EBF6-4C3C-AC90-794C5BE1294F}">
  <we:reference id="WA200005566" version="3.0.0.3" store="Omex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1820</Words>
  <Application>Microsoft Office PowerPoint</Application>
  <PresentationFormat>On-screen Show (4:3)</PresentationFormat>
  <Paragraphs>369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Aptos</vt:lpstr>
      <vt:lpstr>Arial</vt:lpstr>
      <vt:lpstr>Calibri</vt:lpstr>
      <vt:lpstr>quote-cjk-patch</vt:lpstr>
      <vt:lpstr>Wingdings</vt:lpstr>
      <vt:lpstr>Office Theme</vt:lpstr>
      <vt:lpstr>Educational Platforms for Learning AI on FPGA Hardware </vt:lpstr>
      <vt:lpstr>Motivation</vt:lpstr>
      <vt:lpstr>What is FPGA-AI?</vt:lpstr>
      <vt:lpstr>What is FPGA-AI?</vt:lpstr>
      <vt:lpstr>PowerPoint Presentation</vt:lpstr>
      <vt:lpstr>Quantization &amp; Deployment FLOW</vt:lpstr>
      <vt:lpstr>Datasets:</vt:lpstr>
      <vt:lpstr>Main headlines</vt:lpstr>
      <vt:lpstr>PowerPoint Presentation</vt:lpstr>
      <vt:lpstr>Vitis AI</vt:lpstr>
      <vt:lpstr>Intel OpenVINO</vt:lpstr>
      <vt:lpstr>PowerPoint Presentation</vt:lpstr>
      <vt:lpstr>SensiML – Picolo AI</vt:lpstr>
      <vt:lpstr>hls4ml</vt:lpstr>
      <vt:lpstr>PowerPoint Presentation</vt:lpstr>
      <vt:lpstr>PowerPoint Presentation</vt:lpstr>
      <vt:lpstr>recommandation</vt:lpstr>
      <vt:lpstr>How to Get Started with FPGA AI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Mohamed Abdo</cp:lastModifiedBy>
  <cp:revision>15</cp:revision>
  <dcterms:created xsi:type="dcterms:W3CDTF">2013-01-27T09:14:16Z</dcterms:created>
  <dcterms:modified xsi:type="dcterms:W3CDTF">2025-12-15T12:44:14Z</dcterms:modified>
  <cp:category/>
</cp:coreProperties>
</file>